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11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is also important to notice that, in practice, the crash-stop process abstraction neither precludes the possibility of recovery nor does it mean that recovery should be prevented for a given algorithm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0" name="Shape 4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  <a:br/>
            <a:r>
              <a:t>1) Reliable delivery</a:t>
            </a:r>
          </a:p>
          <a:p>
            <a:pPr/>
            <a:r>
              <a:t>	A) from stubborn delivery</a:t>
            </a:r>
          </a:p>
          <a:p>
            <a:pPr/>
            <a:r>
              <a:t>2) No duplication</a:t>
            </a:r>
          </a:p>
          <a:p>
            <a:pPr/>
            <a:r>
              <a:t>3) Authenticity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8" name="Shape 5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practice, δ is always greater than zero and events within δ cannot be ordered.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3" name="Shape 5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PFD1: Strong completeness: Eventually, every process that crashes is permanently detected by every correct process.</a:t>
            </a:r>
          </a:p>
          <a:p>
            <a:pPr/>
            <a:r>
              <a:t>PFD2: Strong accuracy: If a process p is detected by any process, then p has crashed.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7" name="Shape 5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Accuracy property precludes the possibility for two processes to be leader at the same time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3" name="Shape 6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LE1: Eventual detection: Either there is no correct process, or some correct process is eventually elected as the leader.</a:t>
            </a:r>
          </a:p>
          <a:p>
            <a:pPr/>
            <a:r>
              <a:t>LE2: Accuracy: If a process is leader, then all previously elected leaders have crashed.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6" name="Shape 6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EPFD1: Strong completeness: Eventually, every process that crashes is perma- nently suspected by every correct process.</a:t>
            </a:r>
          </a:p>
          <a:p>
            <a:pPr/>
            <a:r>
              <a:t>EPFD2: Eventual strong accuracy: Eventually, no correct process is suspected by any correct process.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5" name="Shape 6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EPFD1: Strong completeness: Eventually, every process that crashes is perma- nently suspected by every correct process.</a:t>
            </a:r>
          </a:p>
          <a:p>
            <a:pPr/>
            <a:r>
              <a:t>EPFD2: Eventual strong accuracy: Eventually, no correct process is suspected by any correct process.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4" name="Shape 6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EPFD1: Strong completeness: Eventually, every process that crashes is perma- nently suspected by every correct process.</a:t>
            </a:r>
          </a:p>
          <a:p>
            <a:pPr/>
            <a:r>
              <a:t>EPFD2: Eventual strong accuracy: Eventually, no correct process is suspected by any correct process.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3" name="Shape 6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EPFD1: Strong completeness: Eventually, every process that crashes is perma- nently suspected by every correct process.</a:t>
            </a:r>
          </a:p>
          <a:p>
            <a:pPr/>
            <a:r>
              <a:t>EPFD2: Eventual strong accuracy: Eventually, no correct process is suspected by any correct process.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6" name="Shape 6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ELD1: Eventual accuracy: There is a time after which every correct process trusts some correct process.</a:t>
            </a:r>
          </a:p>
          <a:p>
            <a:pPr/>
            <a:r>
              <a:t>	follows from the strong completeness property of {diamond} P</a:t>
            </a:r>
          </a:p>
          <a:p>
            <a:pPr/>
            <a:r>
              <a:t>ELD2: Eventual agreement: There is a time after which no two correct processes trust different correct processes.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really addressed in the book much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1" name="Shape 6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ELD1: Eventual accuracy: There is a time after which every correct process trusts some correct process.</a:t>
            </a:r>
          </a:p>
          <a:p>
            <a:pPr/>
            <a:r>
              <a:t>ELD2: Eventual agreement: There is a time after which no two correct processes trust different correct processes.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ELD1: Eventual accuracy: There is a time after which every correct process trusts some correct process.</a:t>
            </a:r>
          </a:p>
          <a:p>
            <a:pPr/>
            <a:r>
              <a:t>ELD2: Eventual agreement: There is a time after which no two correct processes trust different correct processes.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9" name="Shape 6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ELD1: Eventual accuracy: There is a time after which every correct process trusts some correct process.</a:t>
            </a:r>
          </a:p>
          <a:p>
            <a:pPr/>
            <a:r>
              <a:t>ELD2: Eventual agreement: There is a time after which no two correct processes trust different correct processes.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8" name="Shape 6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ELD1: Eventual accuracy: There is a time after which every correct process trusts some correct process.</a:t>
            </a:r>
          </a:p>
          <a:p>
            <a:pPr/>
            <a:r>
              <a:t>ELD2: Eventual agreement: There is a time after which no two correct processes trust different correct processes.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7" name="Shape 6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ELD1: Eventual accuracy: There is a time after which every correct process trusts some correct process.</a:t>
            </a:r>
          </a:p>
          <a:p>
            <a:pPr/>
            <a:r>
              <a:t>ELD2: Eventual agreement: There is a time after which no two correct processes trust different correct processes.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4" name="Shape 7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BLD1: Eventual succession: If more than f correct processes that trust some pro- cess p complain about p, then every correct process eventually trusts a different process than p.</a:t>
            </a:r>
          </a:p>
          <a:p>
            <a:pPr/>
            <a:r>
              <a:t>BLD2: Putsch resistance: A correct process does not trust a new leader unless at least one correct process has complained against the previous leader.</a:t>
            </a:r>
          </a:p>
          <a:p>
            <a:pPr/>
            <a:r>
              <a:t>BLD3: Eventual agreement: There is a time after which no two correct processes trust different processes.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thus consider only arbitrary faults of intentional and malicious nature</a:t>
            </a:r>
          </a:p>
          <a:p>
            <a:pPr/>
            <a:r>
              <a:t>The added protection usually relies on cryptographic primitives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MACs based on a shared symmetric key which is known only to the sender and to the receiver of a message, but to nobody else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will be looking at broadcast in the next chapter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6" name="Shape 3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Draw layers on board</a:t>
            </a:r>
          </a:p>
          <a:p>
            <a:pPr/>
            <a:r>
              <a:t>Properties:</a:t>
            </a:r>
          </a:p>
          <a:p>
            <a:pPr marL="427317" indent="-427317">
              <a:buSzPct val="100000"/>
              <a:buAutoNum type="arabicParenR" startAt="1"/>
            </a:pPr>
            <a:r>
              <a:t>Stubborn delivery</a:t>
            </a:r>
          </a:p>
          <a:p>
            <a:pPr marL="427317" indent="-427317">
              <a:buSzPct val="100000"/>
              <a:buAutoNum type="arabicParenR" startAt="1"/>
            </a:pPr>
            <a:r>
              <a:t>No creation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 marL="427317" indent="-427317">
              <a:buSzPct val="100000"/>
              <a:buAutoNum type="arabicParenR" startAt="1"/>
            </a:pPr>
            <a:r>
              <a:t>Reliable delivery</a:t>
            </a:r>
          </a:p>
          <a:p>
            <a:pPr lvl="1" marL="1087717" indent="-427317">
              <a:buSzPct val="100000"/>
              <a:buAutoNum type="alphaUcPeriod" startAt="1"/>
            </a:pPr>
            <a:r>
              <a:t>from stubborn delivery</a:t>
            </a:r>
          </a:p>
          <a:p>
            <a:pPr marL="427317" indent="-427317">
              <a:buSzPct val="100000"/>
              <a:buAutoNum type="arabicParenR" startAt="1"/>
            </a:pPr>
            <a:r>
              <a:t>No duplication</a:t>
            </a:r>
          </a:p>
          <a:p>
            <a:pPr marL="427317" indent="-427317">
              <a:buSzPct val="100000"/>
              <a:buAutoNum type="arabicParenR" startAt="1"/>
            </a:pPr>
            <a:r>
              <a:t>No creation</a:t>
            </a:r>
          </a:p>
          <a:p>
            <a:pPr/>
            <a:r>
              <a:t>Using acknowledgements and timestamps, could halt the “send forever” issue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3" name="Shape 4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Notice in reliable delivery, not if a correct process sends a message but a process that NEVER crashes; in crash-recovery abstraction a correct process is allowed to crash a finite number of times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8" name="Shape 4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 marL="427317" indent="-427317">
              <a:buSzPct val="100000"/>
              <a:buAutoNum type="arabicParenR" startAt="1"/>
            </a:pPr>
            <a:r>
              <a:t>Reliable delivery</a:t>
            </a:r>
          </a:p>
          <a:p>
            <a:pPr lvl="1" marL="1087717" indent="-427317">
              <a:buSzPct val="100000"/>
              <a:buAutoNum type="alphaUcPeriod" startAt="1"/>
            </a:pPr>
            <a:r>
              <a:t>from stubborn delivery of underlying layer</a:t>
            </a:r>
          </a:p>
          <a:p>
            <a:pPr marL="427317" indent="-427317">
              <a:buSzPct val="100000"/>
              <a:buAutoNum type="arabicParenR" startAt="1"/>
            </a:pPr>
            <a:r>
              <a:t>No duplication</a:t>
            </a:r>
          </a:p>
          <a:p>
            <a:pPr marL="427317" indent="-427317">
              <a:buSzPct val="100000"/>
              <a:buAutoNum type="arabicParenR" startAt="1"/>
            </a:pPr>
            <a:r>
              <a:t>No creation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8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9" name="Body Level One…"/>
          <p:cNvSpPr txBox="1"/>
          <p:nvPr>
            <p:ph type="body" idx="1"/>
          </p:nvPr>
        </p:nvSpPr>
        <p:spPr>
          <a:xfrm>
            <a:off x="406400" y="1981200"/>
            <a:ext cx="12192000" cy="6108700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4000"/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0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30089" y="9272607"/>
            <a:ext cx="406897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Image"/>
          <p:cNvSpPr/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9" name="Image"/>
          <p:cNvSpPr/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0" name="Image"/>
          <p:cNvSpPr/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0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1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2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pic>
        <p:nvPicPr>
          <p:cNvPr id="133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42" name="Image"/>
          <p:cNvSpPr/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pic>
        <p:nvPicPr>
          <p:cNvPr id="144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/>
        </p:nvSpPr>
        <p:spPr>
          <a:xfrm flipV="1">
            <a:off x="406400" y="2184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Title Text"/>
          <p:cNvSpPr txBox="1"/>
          <p:nvPr>
            <p:ph type="title"/>
          </p:nvPr>
        </p:nvSpPr>
        <p:spPr>
          <a:xfrm>
            <a:off x="406400" y="762000"/>
            <a:ext cx="121920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6" name="Body Level One…"/>
          <p:cNvSpPr txBox="1"/>
          <p:nvPr>
            <p:ph type="body" idx="1"/>
          </p:nvPr>
        </p:nvSpPr>
        <p:spPr>
          <a:xfrm>
            <a:off x="406400" y="1968500"/>
            <a:ext cx="12192000" cy="705127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7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121622" y="9298007"/>
            <a:ext cx="406897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pic>
        <p:nvPicPr>
          <p:cNvPr id="49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8" name="Image"/>
          <p:cNvSpPr/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1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xfrm>
            <a:off x="406400" y="1993900"/>
            <a:ext cx="12192000" cy="6974136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4000"/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21622" y="9272607"/>
            <a:ext cx="406897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"/>
          <p:cNvSpPr/>
          <p:nvPr/>
        </p:nvSpPr>
        <p:spPr>
          <a:xfrm flipV="1">
            <a:off x="406400" y="2184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xfrm>
            <a:off x="406400" y="685800"/>
            <a:ext cx="12192000" cy="1002863"/>
          </a:xfrm>
          <a:prstGeom prst="rect">
            <a:avLst/>
          </a:prstGeom>
        </p:spPr>
        <p:txBody>
          <a:bodyPr/>
          <a:lstStyle>
            <a:lvl1pPr>
              <a:defRPr sz="75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406400" y="1968500"/>
            <a:ext cx="12192000" cy="7051279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4000">
                <a:solidFill>
                  <a:srgbClr val="000000"/>
                </a:solidFill>
              </a:defRPr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  <a:defRPr>
                <a:solidFill>
                  <a:srgbClr val="000000"/>
                </a:solidFill>
              </a:defRPr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3000">
                <a:solidFill>
                  <a:srgbClr val="000000"/>
                </a:solidFill>
              </a:defRPr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3000">
                <a:solidFill>
                  <a:srgbClr val="000000"/>
                </a:solidFill>
              </a:defRPr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30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7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/>
          <p:nvPr>
            <p:ph type="sldNum" sz="quarter" idx="2"/>
          </p:nvPr>
        </p:nvSpPr>
        <p:spPr>
          <a:xfrm>
            <a:off x="130089" y="9298007"/>
            <a:ext cx="406897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Line"/>
          <p:cNvSpPr/>
          <p:nvPr/>
        </p:nvSpPr>
        <p:spPr>
          <a:xfrm flipV="1">
            <a:off x="406400" y="2692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6" name="Image"/>
          <p:cNvSpPr/>
          <p:nvPr>
            <p:ph type="pic" idx="13"/>
          </p:nvPr>
        </p:nvSpPr>
        <p:spPr>
          <a:xfrm>
            <a:off x="6459986" y="474856"/>
            <a:ext cx="7924866" cy="87459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Body Level One…"/>
          <p:cNvSpPr txBox="1"/>
          <p:nvPr>
            <p:ph type="body" sz="half" idx="1"/>
          </p:nvPr>
        </p:nvSpPr>
        <p:spPr>
          <a:xfrm>
            <a:off x="406400" y="2019300"/>
            <a:ext cx="6299200" cy="6648649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3500"/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2800"/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2800"/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8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/>
          <p:nvPr/>
        </p:nvSpPr>
        <p:spPr>
          <a:xfrm>
            <a:off x="406400" y="685800"/>
            <a:ext cx="6299200" cy="100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49148">
              <a:lnSpc>
                <a:spcPct val="80000"/>
              </a:lnSpc>
              <a:spcBef>
                <a:spcPts val="2600"/>
              </a:spcBef>
              <a:defRPr cap="all" sz="705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125856" y="9272607"/>
            <a:ext cx="406897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2438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/>
        </p:nvSpPr>
        <p:spPr>
          <a:xfrm>
            <a:off x="406400" y="685800"/>
            <a:ext cx="12192000" cy="100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49148">
              <a:lnSpc>
                <a:spcPct val="80000"/>
              </a:lnSpc>
              <a:spcBef>
                <a:spcPts val="2600"/>
              </a:spcBef>
              <a:defRPr cap="all" sz="705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34322" y="9298007"/>
            <a:ext cx="406897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Title Text"/>
          <p:cNvSpPr txBox="1"/>
          <p:nvPr>
            <p:ph type="title"/>
          </p:nvPr>
        </p:nvSpPr>
        <p:spPr>
          <a:xfrm>
            <a:off x="406400" y="7874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hapter 2 - Basic Abstraction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Chapter 2 - Basic Abstractions</a:t>
            </a:r>
          </a:p>
        </p:txBody>
      </p:sp>
      <p:sp>
        <p:nvSpPr>
          <p:cNvPr id="188" name="Introduction to Principles of Distributed System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Principles of Distributed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me and clo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time and clocks</a:t>
            </a:r>
          </a:p>
        </p:txBody>
      </p:sp>
      <p:sp>
        <p:nvSpPr>
          <p:cNvPr id="224" name="We will assume the existence of a global clock, outside the control of the process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will assume the existence of a global clock, outside the control of the processes </a:t>
            </a:r>
          </a:p>
          <a:p>
            <a:pPr lvl="1"/>
            <a:r>
              <a:t>Provides a global and linear notion of time that regulates the execution of the algorithms </a:t>
            </a:r>
          </a:p>
          <a:p>
            <a:pPr/>
            <a:r>
              <a:t>The steps of the processes are executed according to ticks of the global clock: </a:t>
            </a:r>
          </a:p>
          <a:p>
            <a:pPr lvl="1"/>
            <a:r>
              <a:t>one step per clock tick </a:t>
            </a:r>
          </a:p>
          <a:p>
            <a:pPr/>
            <a:r>
              <a:t>A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correct</a:t>
            </a:r>
            <a:r>
              <a:t> process executes an infinite number of steps of its automaton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4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4" name="35-Eventually Perfect Failure Detector Algorithm.png" descr="35-Eventually Perfect Failure Detector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296" y="187433"/>
            <a:ext cx="9249015" cy="937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9" name="35-Eventually Perfect Failure Detector Algorithm.png" descr="35-Eventually Perfect Failure Detector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296" y="187433"/>
            <a:ext cx="9249015" cy="9378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35-A Init.png" descr="35-A Ini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5271" y="2192453"/>
            <a:ext cx="6510785" cy="3466174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Line"/>
          <p:cNvSpPr/>
          <p:nvPr/>
        </p:nvSpPr>
        <p:spPr>
          <a:xfrm flipV="1">
            <a:off x="533071" y="2195243"/>
            <a:ext cx="473973" cy="144037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22" name="Line"/>
          <p:cNvSpPr/>
          <p:nvPr/>
        </p:nvSpPr>
        <p:spPr>
          <a:xfrm>
            <a:off x="486683" y="3409485"/>
            <a:ext cx="566748" cy="2242635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23" name="Rectangle"/>
          <p:cNvSpPr/>
          <p:nvPr/>
        </p:nvSpPr>
        <p:spPr>
          <a:xfrm>
            <a:off x="1125405" y="2230739"/>
            <a:ext cx="6796174" cy="346617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8" name="35-Eventually Perfect Failure Detector Algorithm.png" descr="35-Eventually Perfect Failure Detector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296" y="187433"/>
            <a:ext cx="9249015" cy="9378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35-B Upon Timeout.png" descr="35-B Upon Timeou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6373" y="2228850"/>
            <a:ext cx="9318450" cy="592346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Line"/>
          <p:cNvSpPr/>
          <p:nvPr/>
        </p:nvSpPr>
        <p:spPr>
          <a:xfrm flipV="1">
            <a:off x="438862" y="2145804"/>
            <a:ext cx="845263" cy="1820685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31" name="Line"/>
          <p:cNvSpPr/>
          <p:nvPr/>
        </p:nvSpPr>
        <p:spPr>
          <a:xfrm>
            <a:off x="427649" y="7632177"/>
            <a:ext cx="867690" cy="45760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32" name="Rectangle"/>
          <p:cNvSpPr/>
          <p:nvPr/>
        </p:nvSpPr>
        <p:spPr>
          <a:xfrm>
            <a:off x="1236422" y="2168974"/>
            <a:ext cx="9590050" cy="59528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7" name="35-Eventually Perfect Failure Detector Algorithm.png" descr="35-Eventually Perfect Failure Detector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296" y="187433"/>
            <a:ext cx="9249015" cy="9378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35-C Last Functions.png" descr="35-C Last Function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499" y="5427174"/>
            <a:ext cx="11177802" cy="2811595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Line"/>
          <p:cNvSpPr/>
          <p:nvPr/>
        </p:nvSpPr>
        <p:spPr>
          <a:xfrm flipV="1">
            <a:off x="420462" y="5384180"/>
            <a:ext cx="433455" cy="231902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40" name="Line"/>
          <p:cNvSpPr/>
          <p:nvPr/>
        </p:nvSpPr>
        <p:spPr>
          <a:xfrm flipV="1">
            <a:off x="390336" y="8154143"/>
            <a:ext cx="493708" cy="1157745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41" name="Rectangle"/>
          <p:cNvSpPr/>
          <p:nvPr/>
        </p:nvSpPr>
        <p:spPr>
          <a:xfrm>
            <a:off x="966810" y="5374082"/>
            <a:ext cx="11071180" cy="27399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eventual leader 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eventual leader election</a:t>
            </a:r>
          </a:p>
        </p:txBody>
      </p:sp>
      <p:sp>
        <p:nvSpPr>
          <p:cNvPr id="646" name="Denoted by 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Denoted by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Ω</a:t>
            </a:r>
            <a:r>
              <a:t> </a:t>
            </a:r>
          </a:p>
          <a:p>
            <a:pPr/>
            <a:r>
              <a:t>Ensures the uniqueness of the leader eventually</a:t>
            </a:r>
          </a:p>
        </p:txBody>
      </p:sp>
      <p:sp>
        <p:nvSpPr>
          <p:cNvPr id="647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eventual leader 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eventual leader election</a:t>
            </a:r>
          </a:p>
        </p:txBody>
      </p:sp>
      <p:sp>
        <p:nvSpPr>
          <p:cNvPr id="650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1" name="36-Eventual Leader Election Interface.png" descr="36-Eventual Leader Election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697" y="2203450"/>
            <a:ext cx="12339406" cy="6033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4" name="37-Eventual Leader Election Algorithm.png" descr="37-Eventual Leader Election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199" y="166215"/>
            <a:ext cx="12168402" cy="7961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9" name="38-Eventual Leader Election Algorithm 2.png" descr="38-Eventual Leader Election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433" y="65172"/>
            <a:ext cx="7715833" cy="9623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4" name="38-Eventual Leader Election Algorithm 2.png" descr="38-Eventual Leader Election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433" y="65172"/>
            <a:ext cx="7715833" cy="9623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38-A Init.png" descr="38-A Ini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28734" y="1722832"/>
            <a:ext cx="6555646" cy="3161715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Line"/>
          <p:cNvSpPr/>
          <p:nvPr/>
        </p:nvSpPr>
        <p:spPr>
          <a:xfrm flipV="1">
            <a:off x="443260" y="1688852"/>
            <a:ext cx="2190039" cy="161446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67" name="Line"/>
          <p:cNvSpPr/>
          <p:nvPr/>
        </p:nvSpPr>
        <p:spPr>
          <a:xfrm>
            <a:off x="481917" y="2864375"/>
            <a:ext cx="1857919" cy="1857919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68" name="Rectangle"/>
          <p:cNvSpPr/>
          <p:nvPr/>
        </p:nvSpPr>
        <p:spPr>
          <a:xfrm>
            <a:off x="2727216" y="1688418"/>
            <a:ext cx="6739674" cy="31956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3" name="38-Eventual Leader Election Algorithm 2.png" descr="38-Eventual Leader Election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433" y="65172"/>
            <a:ext cx="7715833" cy="9623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38-B Recovery.png" descr="38-B Recover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9383" y="1854757"/>
            <a:ext cx="9889400" cy="5638565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Line"/>
          <p:cNvSpPr/>
          <p:nvPr/>
        </p:nvSpPr>
        <p:spPr>
          <a:xfrm flipV="1">
            <a:off x="375654" y="1852465"/>
            <a:ext cx="1313322" cy="1313322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6" name="Line"/>
          <p:cNvSpPr/>
          <p:nvPr/>
        </p:nvSpPr>
        <p:spPr>
          <a:xfrm>
            <a:off x="271019" y="5741638"/>
            <a:ext cx="1522593" cy="178308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7" name="Rectangle"/>
          <p:cNvSpPr/>
          <p:nvPr/>
        </p:nvSpPr>
        <p:spPr>
          <a:xfrm>
            <a:off x="1680488" y="1874125"/>
            <a:ext cx="10047189" cy="559982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steps</a:t>
            </a:r>
          </a:p>
        </p:txBody>
      </p:sp>
      <p:sp>
        <p:nvSpPr>
          <p:cNvPr id="228" name="A process step consists of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39" indent="-408939" defTabSz="537463">
              <a:spcBef>
                <a:spcPts val="1300"/>
              </a:spcBef>
              <a:defRPr sz="3680"/>
            </a:pPr>
            <a:r>
              <a:t>A process step consists of: 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Receiving (delivering)</a:t>
            </a:r>
          </a:p>
          <a:p>
            <a:pPr lvl="2" marL="1226819" indent="-408940" defTabSz="537463">
              <a:spcBef>
                <a:spcPts val="1300"/>
              </a:spcBef>
              <a:defRPr sz="2760"/>
            </a:pPr>
            <a:r>
              <a:t>global event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Sending</a:t>
            </a:r>
          </a:p>
          <a:p>
            <a:pPr lvl="2" marL="1226819" indent="-408940" defTabSz="537463">
              <a:spcBef>
                <a:spcPts val="1300"/>
              </a:spcBef>
              <a:defRPr sz="2760"/>
            </a:pPr>
            <a:r>
              <a:t>global event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Executing a local computation</a:t>
            </a:r>
          </a:p>
          <a:p>
            <a:pPr lvl="2" marL="1226819" indent="-408940" defTabSz="537463">
              <a:spcBef>
                <a:spcPts val="1300"/>
              </a:spcBef>
              <a:defRPr sz="2760"/>
            </a:pPr>
            <a:r>
              <a:t>local event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Important: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Interaction between components on a same process is viewed as local computation, NOT communication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0" name="14-Process Step.png" descr="14-Process Ste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1328" y="80213"/>
            <a:ext cx="4575977" cy="3624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8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38-Eventual Leader Election Algorithm 2.png" descr="38-Eventual Leader Election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433" y="65172"/>
            <a:ext cx="7715833" cy="9623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38-C Timeout.png" descr="38-C Timeou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8469" y="2714578"/>
            <a:ext cx="9734257" cy="5011127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Line"/>
          <p:cNvSpPr/>
          <p:nvPr/>
        </p:nvSpPr>
        <p:spPr>
          <a:xfrm flipV="1">
            <a:off x="462899" y="2730066"/>
            <a:ext cx="1446624" cy="3150716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5" name="Line"/>
          <p:cNvSpPr/>
          <p:nvPr/>
        </p:nvSpPr>
        <p:spPr>
          <a:xfrm flipV="1">
            <a:off x="463023" y="7701342"/>
            <a:ext cx="1446376" cy="567907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6" name="Rectangle"/>
          <p:cNvSpPr/>
          <p:nvPr/>
        </p:nvSpPr>
        <p:spPr>
          <a:xfrm>
            <a:off x="1886662" y="2687567"/>
            <a:ext cx="9779373" cy="506514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1" name="38-Eventual Leader Election Algorithm 2.png" descr="38-Eventual Leader Election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433" y="65172"/>
            <a:ext cx="7715833" cy="9623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38-D Deliver.png" descr="38-D Deliv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0337" y="5386596"/>
            <a:ext cx="11117878" cy="205833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Line"/>
          <p:cNvSpPr/>
          <p:nvPr/>
        </p:nvSpPr>
        <p:spPr>
          <a:xfrm flipV="1">
            <a:off x="392275" y="5511800"/>
            <a:ext cx="699603" cy="285019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4" name="Line"/>
          <p:cNvSpPr/>
          <p:nvPr/>
        </p:nvSpPr>
        <p:spPr>
          <a:xfrm flipV="1">
            <a:off x="373490" y="7546646"/>
            <a:ext cx="737172" cy="205065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5" name="Rectangle"/>
          <p:cNvSpPr/>
          <p:nvPr/>
        </p:nvSpPr>
        <p:spPr>
          <a:xfrm>
            <a:off x="1061967" y="5383684"/>
            <a:ext cx="11134618" cy="20641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byzantine leader 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byzantine leader election</a:t>
            </a:r>
          </a:p>
        </p:txBody>
      </p:sp>
      <p:sp>
        <p:nvSpPr>
          <p:cNvPr id="700" name="One cannot rely on the timeliness of simple responses for detecting arbitrary faul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cannot rely on the timeliness of simple responses for detecting arbitrary faults </a:t>
            </a:r>
          </a:p>
          <a:p>
            <a:pPr/>
            <a:r>
              <a:t>Every elected leader gets a chance to perform well</a:t>
            </a:r>
          </a:p>
          <a:p>
            <a:pPr/>
            <a:r>
              <a:t>Allow application to complain about a process</a:t>
            </a:r>
          </a:p>
          <a:p>
            <a:pPr/>
            <a:r>
              <a:t>If more than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 (number of processes that can fail and all still be OK) processes complain, consider it faulty</a:t>
            </a:r>
          </a:p>
          <a:p>
            <a:pPr lvl="1"/>
            <a:r>
              <a:t>Why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?</a:t>
            </a:r>
          </a:p>
        </p:txBody>
      </p:sp>
      <p:sp>
        <p:nvSpPr>
          <p:cNvPr id="701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Byzantine leader 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Byzantine leader election</a:t>
            </a:r>
          </a:p>
        </p:txBody>
      </p:sp>
      <p:sp>
        <p:nvSpPr>
          <p:cNvPr id="704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5" name="39-Byzantine Leader Election Interface.png" descr="39-Byzantine Leader Election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563" y="1599797"/>
            <a:ext cx="11345674" cy="7620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byzantine leader election algro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byzantine leader election algroithm</a:t>
            </a:r>
          </a:p>
        </p:txBody>
      </p:sp>
      <p:sp>
        <p:nvSpPr>
          <p:cNvPr id="708" name="Assumes N &gt; 3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Assumes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N</a:t>
            </a:r>
            <a:r>
              <a:t> &gt; 3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/>
            <a:r>
              <a:t>The leader of a round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</a:t>
            </a:r>
            <a:r>
              <a:t> is simply the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whose rank is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</a:t>
            </a:r>
            <a:r>
              <a:t>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mod</a:t>
            </a:r>
            <a:r>
              <a:t>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N</a:t>
            </a:r>
          </a:p>
        </p:txBody>
      </p:sp>
      <p:sp>
        <p:nvSpPr>
          <p:cNvPr id="709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2" name="40-Byzantine Leader Election Algorithm.png" descr="40-Byzantine Leader Election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960" y="120650"/>
            <a:ext cx="9499601" cy="953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distributed system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distributed system models</a:t>
            </a:r>
          </a:p>
        </p:txBody>
      </p:sp>
      <p:sp>
        <p:nvSpPr>
          <p:cNvPr id="717" name="A combination o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combination of</a:t>
            </a:r>
          </a:p>
          <a:p>
            <a:pPr lvl="1"/>
            <a:r>
              <a:t>a process abstraction </a:t>
            </a:r>
          </a:p>
          <a:p>
            <a:pPr lvl="1"/>
            <a:r>
              <a:t>a link abstraction </a:t>
            </a:r>
          </a:p>
          <a:p>
            <a:pPr lvl="1"/>
            <a:r>
              <a:t>possibly a failure-detector abstraction </a:t>
            </a:r>
          </a:p>
          <a:p>
            <a:pPr/>
            <a:r>
              <a:t>Defines a distributed system model</a:t>
            </a:r>
          </a:p>
        </p:txBody>
      </p:sp>
      <p:sp>
        <p:nvSpPr>
          <p:cNvPr id="718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17" grpId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models from combin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models from combinations</a:t>
            </a:r>
          </a:p>
        </p:txBody>
      </p:sp>
      <p:sp>
        <p:nvSpPr>
          <p:cNvPr id="721" name="Fail-sto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Fail-stop</a:t>
            </a:r>
          </a:p>
          <a:p>
            <a:pPr lvl="1"/>
            <a:r>
              <a:t>crash-stop process abstraction </a:t>
            </a:r>
          </a:p>
          <a:p>
            <a:pPr lvl="1"/>
            <a:r>
              <a:t>links are perfect</a:t>
            </a:r>
          </a:p>
          <a:p>
            <a:pPr lvl="1"/>
            <a:r>
              <a:t>assume the existence of a perfect failure detector 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t>) </a:t>
            </a:r>
          </a:p>
          <a:p>
            <a:pPr/>
            <a:r>
              <a:t>Fail-noisy</a:t>
            </a:r>
          </a:p>
          <a:p>
            <a:pPr lvl="1"/>
            <a:r>
              <a:t>crash-stop process abstraction </a:t>
            </a:r>
          </a:p>
          <a:p>
            <a:pPr lvl="1"/>
            <a:r>
              <a:t>links are perfect</a:t>
            </a:r>
          </a:p>
          <a:p>
            <a:pPr lvl="1"/>
            <a:r>
              <a:t>assume the existence of the eventually perfect failure detector (</a:t>
            </a:r>
            <a14:m>
              <m:oMath>
                <m:r>
                  <a:rPr xmlns:a="http://schemas.openxmlformats.org/drawingml/2006/main" sz="4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⋄</m:t>
                </m:r>
              </m:oMath>
            </a14:m>
            <a:r>
              <a:t>P) </a:t>
            </a:r>
          </a:p>
        </p:txBody>
      </p:sp>
      <p:sp>
        <p:nvSpPr>
          <p:cNvPr id="722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21" grpId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models from combin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models from combinations</a:t>
            </a:r>
          </a:p>
        </p:txBody>
      </p:sp>
      <p:sp>
        <p:nvSpPr>
          <p:cNvPr id="725" name="Fail-sil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Fail-silent</a:t>
            </a:r>
          </a:p>
          <a:p>
            <a:pPr lvl="1"/>
            <a:r>
              <a:t>rash-stop process abstraction </a:t>
            </a:r>
          </a:p>
          <a:p>
            <a:pPr lvl="1"/>
            <a:r>
              <a:t>links are perfect</a:t>
            </a:r>
          </a:p>
          <a:p>
            <a:pPr lvl="1"/>
            <a:r>
              <a:t>NO failure detection or leader election</a:t>
            </a:r>
          </a:p>
          <a:p>
            <a:pPr/>
            <a:r>
              <a:t>Fail-recovery</a:t>
            </a:r>
          </a:p>
          <a:p>
            <a:pPr lvl="1"/>
            <a:r>
              <a:t>crash-recovery process abstraction </a:t>
            </a:r>
          </a:p>
          <a:p>
            <a:pPr lvl="1"/>
            <a:r>
              <a:t>links are stubborn</a:t>
            </a:r>
          </a:p>
          <a:p>
            <a:pPr lvl="1"/>
            <a:r>
              <a:t>may rely on the eventual leader detector (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Ω</a:t>
            </a:r>
            <a:r>
              <a:t>) </a:t>
            </a:r>
          </a:p>
        </p:txBody>
      </p:sp>
      <p:sp>
        <p:nvSpPr>
          <p:cNvPr id="726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25" grpId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models from combin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models from combinations</a:t>
            </a:r>
          </a:p>
        </p:txBody>
      </p:sp>
      <p:sp>
        <p:nvSpPr>
          <p:cNvPr id="729" name="Fail-arbitra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1200"/>
              </a:spcBef>
              <a:defRPr sz="3280"/>
            </a:pPr>
            <a:r>
              <a:t>Fail-arbitrary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most general of the models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uses the fail-arbitrary (or Byzantine) process abstraction 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links are authenticated perfect links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could also be called the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fail-silent-arbitrary</a:t>
            </a:r>
            <a:r>
              <a:t> model </a:t>
            </a:r>
          </a:p>
          <a:p>
            <a:pPr marL="364489" indent="-364489" defTabSz="479044">
              <a:spcBef>
                <a:spcPts val="1200"/>
              </a:spcBef>
              <a:defRPr sz="3280"/>
            </a:pPr>
            <a:r>
              <a:t>Randomized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of a different nature than the rest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not necessarily deterministic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processes may use a random source to choose among several steps to execute 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implement a given abstraction with some (hopefully high) probability</a:t>
            </a:r>
          </a:p>
        </p:txBody>
      </p:sp>
      <p:sp>
        <p:nvSpPr>
          <p:cNvPr id="730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2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teps cont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steps cont.</a:t>
            </a:r>
          </a:p>
        </p:txBody>
      </p:sp>
      <p:sp>
        <p:nvSpPr>
          <p:cNvPr id="233" name="There are two primary steps in an automata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4" indent="-422274" defTabSz="554990">
              <a:spcBef>
                <a:spcPts val="1400"/>
              </a:spcBef>
              <a:defRPr sz="3800"/>
            </a:pPr>
            <a:r>
              <a:t>There are two primary steps in an automata: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Communication step</a:t>
            </a:r>
          </a:p>
          <a:p>
            <a:pPr lvl="2" marL="1266825" indent="-422275" defTabSz="554990">
              <a:spcBef>
                <a:spcPts val="1400"/>
              </a:spcBef>
              <a:defRPr sz="2850"/>
            </a:pPr>
            <a:r>
              <a:t>when a process sends a message to another process, and the latter receives this message, through events occurring at different processes 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Computation step</a:t>
            </a:r>
          </a:p>
          <a:p>
            <a:pPr lvl="2" marL="1266825" indent="-422275" defTabSz="554990">
              <a:spcBef>
                <a:spcPts val="1400"/>
              </a:spcBef>
              <a:defRPr sz="2850"/>
            </a:pPr>
            <a:r>
              <a:t>when an event is exchanged between two modules of the same process </a:t>
            </a:r>
          </a:p>
          <a:p>
            <a:pPr marL="422274" indent="-422274" defTabSz="554990">
              <a:spcBef>
                <a:spcPts val="1400"/>
              </a:spcBef>
              <a:defRPr sz="3800"/>
            </a:pPr>
            <a:r>
              <a:t>Communication steps are usually MUCH more costly due to typical transmission delays of networks 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3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from the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from the models</a:t>
            </a:r>
          </a:p>
        </p:txBody>
      </p:sp>
      <p:sp>
        <p:nvSpPr>
          <p:cNvPr id="733" name="Some things we look at only work in some of these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things we look at only work in some of these models</a:t>
            </a:r>
          </a:p>
          <a:p>
            <a:pPr/>
            <a:r>
              <a:t>Solutions will be given in as many different models as is reasonable</a:t>
            </a:r>
          </a:p>
        </p:txBody>
      </p:sp>
      <p:sp>
        <p:nvSpPr>
          <p:cNvPr id="734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quoru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quorums</a:t>
            </a:r>
          </a:p>
        </p:txBody>
      </p:sp>
      <p:sp>
        <p:nvSpPr>
          <p:cNvPr id="737" name="A quorum is a set of processes with special propert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1300"/>
              </a:spcBef>
              <a:defRPr sz="3720"/>
            </a:pPr>
            <a:r>
              <a:t>A quorum is a set of processes with special properties 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any majority of processes, i.e., any set of more than </a:t>
            </a:r>
            <a14:m>
              <m:oMath>
                <m:f>
                  <m:fPr>
                    <m:ctrlP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num>
                  <m:den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</m:oMath>
            </a14:m>
            <a:r>
              <a:t> processes (a set of </a:t>
            </a:r>
            <a14:m>
              <m:oMath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⌈</m:t>
                </m:r>
                <m:f>
                  <m:fPr>
                    <m:ctrlP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⌉</m:t>
                </m:r>
              </m:oMath>
            </a14:m>
            <a:r>
              <a:t> or more processes)</a:t>
            </a:r>
          </a:p>
          <a:p>
            <a:pPr marL="413384" indent="-413384" defTabSz="543305">
              <a:spcBef>
                <a:spcPts val="1300"/>
              </a:spcBef>
              <a:defRPr sz="3720"/>
            </a:pPr>
            <a:r>
              <a:t>Several algorithms rely on quorums and exploit the fact that every two quorums overlap in at least one process 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even if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 &lt; </a:t>
            </a:r>
            <a14:m>
              <m:oMath>
                <m:f>
                  <m:fPr>
                    <m:ctrlP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num>
                  <m:den>
                    <m:r>
                      <a:rPr xmlns:a="http://schemas.openxmlformats.org/drawingml/2006/main"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</m:oMath>
            </a14:m>
            <a:r>
              <a:t> processes fail by crashing, there is always at least one quorum of non-crashed processes in such systems </a:t>
            </a:r>
            <a:endParaRPr sz="3400"/>
          </a:p>
        </p:txBody>
      </p:sp>
      <p:sp>
        <p:nvSpPr>
          <p:cNvPr id="738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37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byzantine quoru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byzantine quorums</a:t>
            </a:r>
          </a:p>
        </p:txBody>
      </p:sp>
      <p:sp>
        <p:nvSpPr>
          <p:cNvPr id="741" name="A Byzantine quorum tolerating f faults is a set of more than   processes (any set of   or more processe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Byzantine quorum tolerating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 faults is a set of more than </a:t>
            </a:r>
            <a14:m>
              <m:oMath>
                <m:f>
                  <m:fPr>
                    <m:ctrlP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</m:oMath>
            </a14:m>
            <a:r>
              <a:t> processes (any set of </a:t>
            </a:r>
            <a14:m>
              <m:oMath>
                <m:r>
                  <a:rPr xmlns:a="http://schemas.openxmlformats.org/drawingml/2006/main" sz="4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⌈</m:t>
                </m:r>
                <m:f>
                  <m:fPr>
                    <m:ctrlP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r>
                  <a:rPr xmlns:a="http://schemas.openxmlformats.org/drawingml/2006/main" sz="4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⌉</m:t>
                </m:r>
              </m:oMath>
            </a14:m>
            <a:r>
              <a:t> or more processes)</a:t>
            </a:r>
          </a:p>
          <a:p>
            <a:pPr/>
            <a:r>
              <a:t>algorithms tolerating Byzantine faults usually require that only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 &lt; </a:t>
            </a:r>
            <a14:m>
              <m:oMath>
                <m:f>
                  <m:fPr>
                    <m:ctrlP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num>
                  <m:den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den>
                </m:f>
              </m:oMath>
            </a14:m>
            <a:r>
              <a:t> processes may fail </a:t>
            </a:r>
          </a:p>
          <a:p>
            <a:pPr lvl="1"/>
            <a:r>
              <a:t>or equivalently when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N</a:t>
            </a:r>
            <a:r>
              <a:t> &gt; 3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 </a:t>
            </a:r>
          </a:p>
        </p:txBody>
      </p:sp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41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measuring perform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measuring performance</a:t>
            </a:r>
          </a:p>
        </p:txBody>
      </p:sp>
      <p:sp>
        <p:nvSpPr>
          <p:cNvPr id="745" name="We typically analyze cost of algorithm using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1100"/>
              </a:spcBef>
              <a:defRPr sz="3120"/>
            </a:pPr>
            <a:r>
              <a:t>We typically analyze cost of algorithm using:</a:t>
            </a:r>
          </a:p>
          <a:p>
            <a:pPr lvl="1" marL="693419" indent="-346709" defTabSz="455675">
              <a:spcBef>
                <a:spcPts val="1100"/>
              </a:spcBef>
              <a:defRPr sz="2651"/>
            </a:pPr>
            <a:r>
              <a:t>the number of messages required to terminate an operation of the abstraction </a:t>
            </a:r>
          </a:p>
          <a:p>
            <a:pPr lvl="1" marL="693419" indent="-346709" defTabSz="455675">
              <a:spcBef>
                <a:spcPts val="1100"/>
              </a:spcBef>
              <a:defRPr sz="2651"/>
            </a:pPr>
            <a:r>
              <a:t>the number of communication steps required to terminate such an operation </a:t>
            </a:r>
          </a:p>
          <a:p>
            <a:pPr lvl="1" marL="693419" indent="-346709" defTabSz="455675">
              <a:spcBef>
                <a:spcPts val="1100"/>
              </a:spcBef>
              <a:defRPr sz="2651"/>
            </a:pPr>
            <a:r>
              <a:t>for some, its total communication size </a:t>
            </a:r>
          </a:p>
          <a:p>
            <a:pPr lvl="1" marL="693419" indent="-346709" defTabSz="455675">
              <a:spcBef>
                <a:spcPts val="1100"/>
              </a:spcBef>
              <a:defRPr sz="2651"/>
            </a:pPr>
            <a:r>
              <a:t>for fail-recovery, the number of accesses to stable storage </a:t>
            </a:r>
          </a:p>
          <a:p>
            <a:pPr marL="346709" indent="-346709" defTabSz="455675">
              <a:spcBef>
                <a:spcPts val="1100"/>
              </a:spcBef>
              <a:defRPr sz="3120"/>
            </a:pPr>
            <a:r>
              <a:t>We count the messages, communication steps, and disk accesses in specific executions of the algorithm</a:t>
            </a:r>
          </a:p>
          <a:p>
            <a:pPr marL="346709" indent="-346709" defTabSz="455675">
              <a:spcBef>
                <a:spcPts val="1100"/>
              </a:spcBef>
              <a:defRPr sz="3120"/>
            </a:pPr>
            <a:r>
              <a:t>Algorithms that have their performance go proportionally down when the number of failures increases are sometimes called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gracefully degrading</a:t>
            </a:r>
            <a:r>
              <a:t> algorithms </a:t>
            </a:r>
          </a:p>
        </p:txBody>
      </p:sp>
      <p:sp>
        <p:nvSpPr>
          <p:cNvPr id="746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45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Incentive opportun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Incentive opportunities</a:t>
            </a:r>
          </a:p>
        </p:txBody>
      </p:sp>
      <p:sp>
        <p:nvSpPr>
          <p:cNvPr id="749" name="End to End Arguments in System Design. Saltzer, Reed, Clark TOCS 1990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 to End Arguments in System Design. Saltzer, Reed, Clark TOCS 1990.</a:t>
            </a:r>
          </a:p>
          <a:p>
            <a:pPr/>
            <a:r>
              <a:t>Fundamentals of Fault-tolerant Distributed Computing in Asynchronous Environments. Felix C. Gartner, ACM Computing Surveys 31(1):1—26, 1999.</a:t>
            </a:r>
          </a:p>
        </p:txBody>
      </p:sp>
      <p:sp>
        <p:nvSpPr>
          <p:cNvPr id="750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roblems for chapter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problems for chapter test</a:t>
            </a:r>
          </a:p>
        </p:txBody>
      </p:sp>
      <p:sp>
        <p:nvSpPr>
          <p:cNvPr id="753" name="What is the crash-stop failure mode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1154" indent="-351154" defTabSz="461518">
              <a:spcBef>
                <a:spcPts val="1100"/>
              </a:spcBef>
              <a:defRPr sz="3160"/>
            </a:pPr>
            <a:r>
              <a:t>What is the crash-stop failure model?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What are the 3 properties of perfect links?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Algorithm 2.2 “Eliminate Duplicates”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What are the three conditions of the “happens-before” relation?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Discuss Synchronous vs. Asynchronous vs. Partially Synchronous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What are the two properties of the Perfect Failure Detector?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Algorithm 2.5 “Exclude on Timeout”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Describe in one or two sentences the Fail-stop model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Exercises 2.3, 2.6, 2.7</a:t>
            </a:r>
          </a:p>
        </p:txBody>
      </p:sp>
      <p:sp>
        <p:nvSpPr>
          <p:cNvPr id="754" name="Slide Number"/>
          <p:cNvSpPr txBox="1"/>
          <p:nvPr>
            <p:ph type="sldNum" sz="quarter" idx="2"/>
          </p:nvPr>
        </p:nvSpPr>
        <p:spPr>
          <a:xfrm>
            <a:off x="-16209" y="9298007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eterministic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deterministic algorithms</a:t>
            </a:r>
          </a:p>
        </p:txBody>
      </p:sp>
      <p:sp>
        <p:nvSpPr>
          <p:cNvPr id="237" name="Our algorithms will be primarily determinist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algorithms will be primarily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deterministic</a:t>
            </a:r>
          </a:p>
          <a:p>
            <a:pPr lvl="1"/>
            <a:r>
              <a:t>every: </a:t>
            </a:r>
          </a:p>
          <a:p>
            <a:pPr lvl="2"/>
            <a:r>
              <a:t>step performed by any given process</a:t>
            </a:r>
          </a:p>
          <a:p>
            <a:pPr lvl="2"/>
            <a:r>
              <a:t>local computation executed by the process</a:t>
            </a:r>
          </a:p>
          <a:p>
            <a:pPr lvl="2"/>
            <a:r>
              <a:t>local state after the computation</a:t>
            </a:r>
          </a:p>
          <a:p>
            <a:pPr lvl="2"/>
            <a:r>
              <a:t>message sent by this process </a:t>
            </a:r>
          </a:p>
          <a:p>
            <a:pPr lvl="1"/>
            <a:r>
              <a:t>are uniquely determined by the message received by the process and its local state prior to executing the step </a:t>
            </a:r>
          </a:p>
          <a:p>
            <a:pPr/>
            <a:r>
              <a:t>We will also consider some randomized solutions</a:t>
            </a:r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afety vs. live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Safety vs. liveness</a:t>
            </a:r>
          </a:p>
        </p:txBody>
      </p:sp>
      <p:sp>
        <p:nvSpPr>
          <p:cNvPr id="241" name="HUGELY important to underst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HUGELY important to understand</a:t>
            </a:r>
          </a:p>
          <a:p>
            <a:pPr/>
            <a:r>
              <a:t>We will speak of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properties</a:t>
            </a:r>
            <a:r>
              <a:t> of an algorithm that implement some distributed abstraction</a:t>
            </a:r>
          </a:p>
          <a:p>
            <a:pPr lvl="1"/>
            <a:r>
              <a:t>seek to satisfy the properties of the abstraction in all possible executions of the algorithm, covering all possible sequences of steps executed by the processes </a:t>
            </a:r>
          </a:p>
          <a:p>
            <a:pPr/>
            <a:r>
              <a:t>The properties fall into two categories:</a:t>
            </a:r>
          </a:p>
          <a:p>
            <a:pPr lvl="1"/>
            <a:r>
              <a:t>Safety</a:t>
            </a:r>
          </a:p>
          <a:p>
            <a:pPr lvl="1"/>
            <a:r>
              <a:t>Liveness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afe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safety</a:t>
            </a:r>
          </a:p>
        </p:txBody>
      </p:sp>
      <p:sp>
        <p:nvSpPr>
          <p:cNvPr id="245" name="Informall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1200"/>
              </a:spcBef>
              <a:defRPr sz="3359"/>
            </a:pPr>
            <a:r>
              <a:t>Informally: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A safety property states that nothing bad should happen in an algorithm run</a:t>
            </a:r>
          </a:p>
          <a:p>
            <a:pPr marL="373379" indent="-373379" defTabSz="490727">
              <a:spcBef>
                <a:spcPts val="1200"/>
              </a:spcBef>
              <a:defRPr sz="3359"/>
            </a:pPr>
            <a:r>
              <a:t>More formally: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can be violated at some time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t> and never be satisfied again after that time </a:t>
            </a:r>
          </a:p>
          <a:p>
            <a:pPr marL="373379" indent="-373379" defTabSz="490727">
              <a:spcBef>
                <a:spcPts val="1200"/>
              </a:spcBef>
              <a:defRPr sz="3359"/>
            </a:pPr>
            <a:r>
              <a:t>An example regarding communication links: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“No process should receive a message unless this message was indeed sent”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There is a time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t>…</a:t>
            </a:r>
          </a:p>
          <a:p>
            <a:pPr marL="373379" indent="-373379" defTabSz="490727">
              <a:spcBef>
                <a:spcPts val="1200"/>
              </a:spcBef>
              <a:defRPr sz="3359"/>
            </a:pPr>
            <a:r>
              <a:t>Not enough, could do nothing and be “safe”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ive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liveness</a:t>
            </a:r>
          </a:p>
        </p:txBody>
      </p:sp>
      <p:sp>
        <p:nvSpPr>
          <p:cNvPr id="249" name="Informall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1200"/>
              </a:spcBef>
              <a:defRPr sz="3280"/>
            </a:pPr>
            <a:r>
              <a:t>Informally: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Ensures that something good eventually happens</a:t>
            </a:r>
          </a:p>
          <a:p>
            <a:pPr marL="364489" indent="-364489" defTabSz="479044">
              <a:spcBef>
                <a:spcPts val="1200"/>
              </a:spcBef>
              <a:defRPr sz="3280"/>
            </a:pPr>
            <a:r>
              <a:t>More formally: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a property of a distributed system execution such that, for any time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t>, there is some hope that the property can be satisfied at some time   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t>′ ≥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t> </a:t>
            </a:r>
          </a:p>
          <a:p>
            <a:pPr marL="364489" indent="-364489" defTabSz="479044">
              <a:spcBef>
                <a:spcPts val="1200"/>
              </a:spcBef>
              <a:defRPr sz="3280"/>
            </a:pPr>
            <a:r>
              <a:t>To show it is violated, must show that in an infinite execution, the property was never met</a:t>
            </a:r>
          </a:p>
          <a:p>
            <a:pPr marL="364489" indent="-364489" defTabSz="479044">
              <a:spcBef>
                <a:spcPts val="1200"/>
              </a:spcBef>
              <a:defRPr sz="3280"/>
            </a:pPr>
            <a:r>
              <a:t>Example for communication links: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if a correct process sends a message to a correct destination process, then the destination process should eventually deliver the message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roviding bo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providing both</a:t>
            </a:r>
          </a:p>
        </p:txBody>
      </p:sp>
      <p:sp>
        <p:nvSpPr>
          <p:cNvPr id="253" name="Consider the traffic ligh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 the traffic light:</a:t>
            </a:r>
          </a:p>
          <a:p>
            <a:pPr lvl="1"/>
            <a:r>
              <a:t>What are the safety properties?</a:t>
            </a:r>
          </a:p>
          <a:p>
            <a:pPr lvl="1"/>
            <a:r>
              <a:t>What are the liveness properties?</a:t>
            </a:r>
          </a:p>
          <a:p>
            <a:pPr/>
            <a:r>
              <a:t>Consider coming to class:</a:t>
            </a:r>
          </a:p>
          <a:p>
            <a:pPr lvl="1"/>
            <a:r>
              <a:t>“Don’t listen to anyone else other than instructor in class” (safety or liveness?)</a:t>
            </a:r>
          </a:p>
          <a:p>
            <a:pPr lvl="1"/>
            <a:r>
              <a:t>“Be awake and alert” (safety or liveness?)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5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rocess abst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process abstraction</a:t>
            </a:r>
          </a:p>
        </p:txBody>
      </p:sp>
      <p:sp>
        <p:nvSpPr>
          <p:cNvPr id="257" name="A process executes a distributed algorithm through the set of components implementing the algorith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process executes a distributed algorithm through the set of components implementing the algorithm</a:t>
            </a:r>
          </a:p>
          <a:p>
            <a:pPr/>
            <a:r>
              <a:t>Failure</a:t>
            </a:r>
          </a:p>
          <a:p>
            <a:pPr lvl="1"/>
            <a:r>
              <a:t>When a process does not behave according to the algorithm</a:t>
            </a:r>
          </a:p>
          <a:p>
            <a:pPr lvl="1"/>
            <a:r>
              <a:t>When the process fails, all its components fail at the same time 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5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ncentive opportun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incentive opportunities</a:t>
            </a:r>
          </a:p>
        </p:txBody>
      </p:sp>
      <p:sp>
        <p:nvSpPr>
          <p:cNvPr id="261" name="Read pape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29" indent="-417829" defTabSz="549148">
              <a:spcBef>
                <a:spcPts val="1400"/>
              </a:spcBef>
              <a:defRPr sz="3759"/>
            </a:pPr>
            <a:r>
              <a:t>Read paper:</a:t>
            </a:r>
          </a:p>
          <a:p>
            <a:pPr lvl="1" marL="835660" indent="-417830" defTabSz="549148">
              <a:spcBef>
                <a:spcPts val="1400"/>
              </a:spcBef>
              <a:defRPr sz="3196"/>
            </a:pPr>
            <a:r>
              <a:t>Why do Internet Services Fail, and What Can be Done about It? D. Oppenheimer, A.Ganapathi and D. A. Patterson, 2003.</a:t>
            </a:r>
          </a:p>
          <a:p>
            <a:pPr lvl="1" marL="835660" indent="-417830" defTabSz="549148">
              <a:spcBef>
                <a:spcPts val="1400"/>
              </a:spcBef>
              <a:defRPr sz="3196"/>
            </a:pPr>
            <a:r>
              <a:t>Write three paragraphs summarizing the paper for 10 points</a:t>
            </a:r>
          </a:p>
          <a:p>
            <a:pPr marL="417829" indent="-417829" defTabSz="549148">
              <a:spcBef>
                <a:spcPts val="1400"/>
              </a:spcBef>
              <a:defRPr sz="3759"/>
            </a:pPr>
            <a:r>
              <a:t>Read the paper:</a:t>
            </a:r>
          </a:p>
          <a:p>
            <a:pPr lvl="1" marL="835660" indent="-417830" defTabSz="549148">
              <a:spcBef>
                <a:spcPts val="1400"/>
              </a:spcBef>
              <a:defRPr sz="3196"/>
            </a:pPr>
            <a:r>
              <a:t>Why Do Computers Stop and What Can be Done about It? Jim Gray, 1985.</a:t>
            </a:r>
          </a:p>
          <a:p>
            <a:pPr lvl="1" marL="835660" indent="-417830" defTabSz="549148">
              <a:spcBef>
                <a:spcPts val="1400"/>
              </a:spcBef>
              <a:defRPr sz="3196"/>
            </a:pPr>
            <a:r>
              <a:t>Write three paragraphs summarizing the paper for 10 points</a:t>
            </a:r>
          </a:p>
        </p:txBody>
      </p:sp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roblems for chapter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problems for chapter test</a:t>
            </a:r>
          </a:p>
        </p:txBody>
      </p:sp>
      <p:sp>
        <p:nvSpPr>
          <p:cNvPr id="191" name="What is the crash-stop failure mode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1154" indent="-351154" defTabSz="461518">
              <a:spcBef>
                <a:spcPts val="1100"/>
              </a:spcBef>
              <a:defRPr sz="3160"/>
            </a:pPr>
            <a:r>
              <a:t>What is the crash-stop failure model?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What are the 3 properties of perfect links?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Algorithm 2.2 “Eliminate Duplicates”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What are the three conditions of the “happens-before” relation?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Discuss Synchronous vs. Asynchronous vs. Partially Synchronous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What are the two properties of the Perfect Failure Detector?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Algorithm 2.5 “Exclude on Timeout”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Describe in one or two sentences the Fail-stop model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Exercises 2.3, 2.6, 2.7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276387" y="92980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why do computer systems fai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why do computer systems fail?</a:t>
            </a:r>
          </a:p>
        </p:txBody>
      </p:sp>
      <p:sp>
        <p:nvSpPr>
          <p:cNvPr id="265" name="1985, Fault-tolerant system (Tandem – [Gray’85]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1200"/>
              </a:spcBef>
              <a:defRPr sz="3359"/>
            </a:pPr>
            <a:r>
              <a:t>1985, Fault-tolerant system (Tandem – [Gray’85])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System administration (operator actions, system configuration and maintenance)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Software faults, environmental failures 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Hardware failures (disks and communication controllers)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Power outages</a:t>
            </a:r>
          </a:p>
          <a:p>
            <a:pPr marL="373379" indent="-373379" defTabSz="490727">
              <a:spcBef>
                <a:spcPts val="1200"/>
              </a:spcBef>
              <a:defRPr sz="3359"/>
            </a:pPr>
            <a:r>
              <a:t>2004, The Internet Age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Operator error (particularly configuration errors) is the leading cause of failures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Failures in custom-written front-end software 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Not enough on-line testing</a:t>
            </a:r>
          </a:p>
        </p:txBody>
      </p:sp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ailure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failure types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0" name="15-Process Crashes.png" descr="15-Process Crash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712" y="1674585"/>
            <a:ext cx="10077376" cy="7490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ras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crashes</a:t>
            </a:r>
          </a:p>
        </p:txBody>
      </p:sp>
      <p:sp>
        <p:nvSpPr>
          <p:cNvPr id="273" name="When a process simply stops executing step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4" indent="-404494" defTabSz="531622">
              <a:spcBef>
                <a:spcPts val="1300"/>
              </a:spcBef>
              <a:defRPr sz="3640"/>
            </a:pPr>
            <a:r>
              <a:t>When a process simply stops executing steps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executes until some time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t>, after which does NOT do anything else</a:t>
            </a:r>
          </a:p>
          <a:p>
            <a:pPr marL="404494" indent="-404494" defTabSz="531622">
              <a:spcBef>
                <a:spcPts val="1300"/>
              </a:spcBef>
              <a:defRPr sz="3640"/>
            </a:pPr>
            <a:r>
              <a:t>We say: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the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crashes</a:t>
            </a:r>
            <a:r>
              <a:t> at time t and does not recover</a:t>
            </a:r>
          </a:p>
          <a:p>
            <a:pPr marL="404494" indent="-404494" defTabSz="531622">
              <a:spcBef>
                <a:spcPts val="1300"/>
              </a:spcBef>
              <a:defRPr sz="3640"/>
            </a:pPr>
            <a:r>
              <a:t>Called a crash-fault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leads to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crash-stop</a:t>
            </a:r>
            <a:r>
              <a:t> failure abstraction</a:t>
            </a:r>
          </a:p>
          <a:p>
            <a:pPr lvl="2" marL="1213485" indent="-404495" defTabSz="531622">
              <a:spcBef>
                <a:spcPts val="1300"/>
              </a:spcBef>
              <a:defRPr sz="2730"/>
            </a:pPr>
            <a:r>
              <a:t>the typical abstraction that we will use</a:t>
            </a:r>
          </a:p>
          <a:p>
            <a:pPr marL="404494" indent="-404494" defTabSz="531622">
              <a:spcBef>
                <a:spcPts val="1300"/>
              </a:spcBef>
              <a:defRPr sz="3640"/>
            </a:pPr>
            <a:r>
              <a:t>A process is said to be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correct</a:t>
            </a:r>
            <a:r>
              <a:t> if it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never</a:t>
            </a:r>
            <a:r>
              <a:t> crashes and executes an infinite number of steps</a:t>
            </a: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7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am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ramifications</a:t>
            </a:r>
          </a:p>
        </p:txBody>
      </p:sp>
      <p:sp>
        <p:nvSpPr>
          <p:cNvPr id="277" name="We will discuss algorithms that tolerate up to f faulty process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1300"/>
              </a:spcBef>
              <a:defRPr sz="3520"/>
            </a:pPr>
            <a:r>
              <a:t>We will discuss algorithms that tolerate up to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 faulty processes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Some algorithms tolerate that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 be the minority number of processes (</a:t>
            </a:r>
            <a14:m>
              <m:oMath>
                <m:f>
                  <m:fPr>
                    <m:ctrlP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</m:oMath>
            </a14:m>
            <a:r>
              <a:t> processes must remain correct)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Some algorithms tolerate that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 be N - 1</a:t>
            </a:r>
          </a:p>
          <a:p>
            <a:pPr marL="391159" indent="-391159" defTabSz="514095">
              <a:spcBef>
                <a:spcPts val="1300"/>
              </a:spcBef>
              <a:defRPr sz="3520"/>
            </a:pPr>
            <a:r>
              <a:t>Resilience — The relation between the number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 of potentially faulty processes and the total number N of processes in the system</a:t>
            </a:r>
          </a:p>
          <a:p>
            <a:pPr marL="391159" indent="-391159" defTabSz="514095">
              <a:spcBef>
                <a:spcPts val="1300"/>
              </a:spcBef>
              <a:defRPr sz="3520"/>
            </a:pPr>
            <a:r>
              <a:t>Only in regards to the lifetime of the execution, not “forever”</a:t>
            </a:r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7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omission failures/fa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omission failures/faults</a:t>
            </a:r>
          </a:p>
        </p:txBody>
      </p:sp>
      <p:sp>
        <p:nvSpPr>
          <p:cNvPr id="283" name="Occurs when a process does not send (or receive) a message that it is supposed to send (or receive) according to its algorith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39" indent="-408939" defTabSz="537463">
              <a:spcBef>
                <a:spcPts val="1300"/>
              </a:spcBef>
              <a:defRPr sz="3680"/>
            </a:pPr>
            <a:r>
              <a:t>Occurs when a process does not send (or receive) a message that it is supposed to send (or receive) according to its algorithm 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message loss due to:</a:t>
            </a:r>
          </a:p>
          <a:p>
            <a:pPr lvl="2" marL="1226819" indent="-408940" defTabSz="537463">
              <a:spcBef>
                <a:spcPts val="1300"/>
              </a:spcBef>
              <a:defRPr sz="2760"/>
            </a:pPr>
            <a:r>
              <a:t>buffer overflows </a:t>
            </a:r>
          </a:p>
          <a:p>
            <a:pPr lvl="2" marL="1226819" indent="-408940" defTabSz="537463">
              <a:spcBef>
                <a:spcPts val="1300"/>
              </a:spcBef>
              <a:defRPr sz="2760"/>
            </a:pPr>
            <a:r>
              <a:t>network congestion 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Come in flavors: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Send omission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Receive omission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Network transmission failure</a:t>
            </a:r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8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rashes with re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Crashes with recovery</a:t>
            </a:r>
          </a:p>
        </p:txBody>
      </p:sp>
      <p:sp>
        <p:nvSpPr>
          <p:cNvPr id="289" name="In this mode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model:</a:t>
            </a:r>
          </a:p>
          <a:p>
            <a:pPr lvl="1"/>
            <a:r>
              <a:t>We say that a process is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faulty</a:t>
            </a:r>
            <a:r>
              <a:t> if either the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crashes</a:t>
            </a:r>
            <a:r>
              <a:t> and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never</a:t>
            </a:r>
            <a:r>
              <a:t> recovers or the process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keeps</a:t>
            </a:r>
            <a:r>
              <a:t> infinitely often crashing and recovering </a:t>
            </a:r>
          </a:p>
          <a:p>
            <a:pPr lvl="1"/>
            <a:r>
              <a:t>Otherwise, the process is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correct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lvl="1"/>
            <a:r>
              <a:t>A process that crashes and recovers a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finite</a:t>
            </a:r>
            <a:r>
              <a:t> number of times is correct in this model</a:t>
            </a:r>
          </a:p>
          <a:p>
            <a:pPr marL="444500" indent="-444500">
              <a:defRPr sz="3400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Crash-recovery</a:t>
            </a:r>
            <a:r>
              <a:t> process abstraction</a:t>
            </a:r>
          </a:p>
          <a:p>
            <a:pPr lvl="1"/>
            <a:r>
              <a:t>with crash-recovery faults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am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ramifications</a:t>
            </a:r>
          </a:p>
        </p:txBody>
      </p:sp>
      <p:sp>
        <p:nvSpPr>
          <p:cNvPr id="293" name="A process can crash and stop to send messages, but might recover la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69" indent="-382269" defTabSz="502412">
              <a:spcBef>
                <a:spcPts val="1200"/>
              </a:spcBef>
              <a:defRPr sz="3440"/>
            </a:pPr>
            <a:r>
              <a:t>A process can crash and stop to send messages, but might recover later 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Could be viewed as a send omission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BUT a process might suffer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amnesia</a:t>
            </a:r>
            <a:r>
              <a:t> when it crashes and lose its internal state 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To cope, every process has, in addition to its regular volatile memory, a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stable storage</a:t>
            </a:r>
            <a:r>
              <a:t> (also called a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log</a:t>
            </a:r>
            <a:r>
              <a:t>) </a:t>
            </a:r>
          </a:p>
          <a:p>
            <a:pPr lvl="2" marL="1146810" indent="-382270" defTabSz="502412">
              <a:spcBef>
                <a:spcPts val="1200"/>
              </a:spcBef>
              <a:defRPr sz="2580"/>
            </a:pPr>
            <a:r>
              <a:t>accessed through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store</a:t>
            </a:r>
            <a:r>
              <a:t> and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retrieve</a:t>
            </a:r>
            <a:r>
              <a:t> operations</a:t>
            </a:r>
          </a:p>
          <a:p>
            <a:pPr lvl="2" marL="1146810" indent="-382270" defTabSz="502412">
              <a:spcBef>
                <a:spcPts val="1200"/>
              </a:spcBef>
              <a:defRPr sz="2580"/>
            </a:pPr>
            <a:r>
              <a:t>want to minimize these operations</a:t>
            </a:r>
          </a:p>
          <a:p>
            <a:pPr marL="382269" indent="-382269" defTabSz="502412">
              <a:spcBef>
                <a:spcPts val="1200"/>
              </a:spcBef>
              <a:defRPr sz="3440"/>
            </a:pPr>
            <a:r>
              <a:t>When recovering, a process “knows it” and automatically executes a special ⟨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Recovery</a:t>
            </a:r>
            <a:r>
              <a:t> ⟩ event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amification cont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ramification cont.</a:t>
            </a:r>
          </a:p>
        </p:txBody>
      </p:sp>
      <p:sp>
        <p:nvSpPr>
          <p:cNvPr id="297" name="What about crash-stop processes that just restart with new process ID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4" indent="-360044" defTabSz="473201">
              <a:spcBef>
                <a:spcPts val="1200"/>
              </a:spcBef>
              <a:defRPr sz="3240"/>
            </a:pPr>
            <a:r>
              <a:t>What about crash-stop processes that just restart with new process ID?</a:t>
            </a:r>
          </a:p>
          <a:p>
            <a:pPr lvl="1" marL="720090" indent="-360045" defTabSz="473201">
              <a:spcBef>
                <a:spcPts val="1200"/>
              </a:spcBef>
              <a:defRPr sz="2754"/>
            </a:pPr>
            <a:r>
              <a:t>doesn’t really work, processes are static in the system</a:t>
            </a:r>
          </a:p>
          <a:p>
            <a:pPr marL="360044" indent="-360044" defTabSz="473201">
              <a:spcBef>
                <a:spcPts val="1200"/>
              </a:spcBef>
              <a:defRPr sz="3240"/>
            </a:pPr>
            <a:r>
              <a:t>Tricky issue:</a:t>
            </a:r>
          </a:p>
          <a:p>
            <a:pPr lvl="1" marL="720090" indent="-360045" defTabSz="473201">
              <a:spcBef>
                <a:spcPts val="1200"/>
              </a:spcBef>
              <a:defRPr sz="2754"/>
            </a:pPr>
            <a:r>
              <a:t>What if an event occurs and a module sends an indication to another module then crashes?</a:t>
            </a:r>
          </a:p>
          <a:p>
            <a:pPr lvl="2" marL="1080135" indent="-360045" defTabSz="473201">
              <a:spcBef>
                <a:spcPts val="1200"/>
              </a:spcBef>
              <a:defRPr sz="2430"/>
            </a:pPr>
            <a:r>
              <a:t>Did the upper module get the indication?</a:t>
            </a:r>
          </a:p>
          <a:p>
            <a:pPr lvl="2" marL="1080135" indent="-360045" defTabSz="473201">
              <a:spcBef>
                <a:spcPts val="1200"/>
              </a:spcBef>
              <a:defRPr sz="2430"/>
            </a:pPr>
            <a:r>
              <a:t>How to know?</a:t>
            </a:r>
          </a:p>
          <a:p>
            <a:pPr lvl="1" marL="720090" indent="-360045" defTabSz="473201">
              <a:spcBef>
                <a:spcPts val="1200"/>
              </a:spcBef>
              <a:defRPr sz="2754"/>
            </a:pPr>
            <a:r>
              <a:t>Solution:</a:t>
            </a:r>
          </a:p>
          <a:p>
            <a:pPr lvl="2" marL="1080135" indent="-360045" defTabSz="473201">
              <a:spcBef>
                <a:spcPts val="1200"/>
              </a:spcBef>
              <a:defRPr sz="2430"/>
            </a:pPr>
            <a:r>
              <a:t>Change interface between modules where module stores indication for other modules to retrieve (generally what we do)</a:t>
            </a:r>
          </a:p>
          <a:p>
            <a:pPr lvl="2" marL="1080135" indent="-360045" defTabSz="473201">
              <a:spcBef>
                <a:spcPts val="1200"/>
              </a:spcBef>
              <a:defRPr sz="2430"/>
            </a:pPr>
            <a:r>
              <a:t>Keep delivering event until upper module says “stop”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9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eavesdropping fa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eavesdropping faults</a:t>
            </a:r>
          </a:p>
        </p:txBody>
      </p:sp>
      <p:sp>
        <p:nvSpPr>
          <p:cNvPr id="301" name="We often work in an untrusted environ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1300"/>
              </a:spcBef>
              <a:defRPr sz="3520"/>
            </a:pPr>
            <a:r>
              <a:t>We often work in an untrusted environment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some of its components of the system may become exposed to an adversary 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or even fall under adversarial control </a:t>
            </a:r>
          </a:p>
          <a:p>
            <a:pPr marL="391159" indent="-391159" defTabSz="514095">
              <a:spcBef>
                <a:spcPts val="1300"/>
              </a:spcBef>
              <a:defRPr sz="3520"/>
            </a:pPr>
            <a:r>
              <a:t>One benign form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when a process leaks information obtained in an algorithm to an outside entity 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The outsider may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eavesdrop</a:t>
            </a:r>
            <a:r>
              <a:t> on multiple processes in this way and correlate all leaked pieces of information 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threatens the confidentiality of the data handled by an algorithm, such as the privacy of messages 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Eavesdropping faults do occur in pract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1154" indent="-351154" defTabSz="461518">
              <a:spcBef>
                <a:spcPts val="1100"/>
              </a:spcBef>
              <a:defRPr sz="3160"/>
            </a:pPr>
            <a:r>
              <a:t>Eavesdropping faults do occur in practice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An eavesdropping fault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cannot</a:t>
            </a:r>
            <a:r>
              <a:t> be detected by observing how an affected process behaves in an algorithm</a:t>
            </a:r>
          </a:p>
          <a:p>
            <a:pPr lvl="1" marL="702310" indent="-351155" defTabSz="461518">
              <a:spcBef>
                <a:spcPts val="1100"/>
              </a:spcBef>
              <a:defRPr sz="2686"/>
            </a:pPr>
            <a:r>
              <a:t>the process continues to perform all actions according to its instructions 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The adversary merely reads the internal state of all faulty processes 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In practice, however, the eavesdropper must run some code on the physical machine that hosts the faulty process (can usually be detected…)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Eavesdropping faults typically affect communication links before they affect the processes</a:t>
            </a:r>
          </a:p>
        </p:txBody>
      </p:sp>
      <p:sp>
        <p:nvSpPr>
          <p:cNvPr id="306" name="ram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ramifications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0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heterogeneous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heterogeneous systems</a:t>
            </a:r>
          </a:p>
        </p:txBody>
      </p:sp>
      <p:sp>
        <p:nvSpPr>
          <p:cNvPr id="195" name="When building distributed systems, we want our applications/algorithms to work on a wide variety of syst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1100"/>
              </a:spcBef>
              <a:defRPr sz="2960"/>
            </a:pPr>
            <a:r>
              <a:t>When building distributed systems, we want our applications/algorithms to work on a wide variety of systems</a:t>
            </a:r>
          </a:p>
          <a:p>
            <a:pPr marL="328929" indent="-328929" defTabSz="432308">
              <a:spcBef>
                <a:spcPts val="1100"/>
              </a:spcBef>
              <a:defRPr sz="2960"/>
            </a:pPr>
            <a:r>
              <a:t>Physical machines differ in: </a:t>
            </a:r>
          </a:p>
          <a:p>
            <a:pPr lvl="1" marL="657859" indent="-328929" defTabSz="432308">
              <a:spcBef>
                <a:spcPts val="1100"/>
              </a:spcBef>
              <a:defRPr sz="2516"/>
            </a:pPr>
            <a:r>
              <a:t>the number of processors</a:t>
            </a:r>
          </a:p>
          <a:p>
            <a:pPr lvl="1" marL="657859" indent="-328929" defTabSz="432308">
              <a:spcBef>
                <a:spcPts val="1100"/>
              </a:spcBef>
              <a:defRPr sz="2516"/>
            </a:pPr>
            <a:r>
              <a:t>type of processors</a:t>
            </a:r>
          </a:p>
          <a:p>
            <a:pPr lvl="1" marL="657859" indent="-328929" defTabSz="432308">
              <a:spcBef>
                <a:spcPts val="1100"/>
              </a:spcBef>
              <a:defRPr sz="2516"/>
            </a:pPr>
            <a:r>
              <a:t>amount and speed of both volatile and persistent memory </a:t>
            </a:r>
          </a:p>
          <a:p>
            <a:pPr lvl="1" marL="657859" indent="-328929" defTabSz="432308">
              <a:spcBef>
                <a:spcPts val="1100"/>
              </a:spcBef>
              <a:defRPr sz="2516"/>
            </a:pPr>
            <a:r>
              <a:t>…</a:t>
            </a:r>
          </a:p>
          <a:p>
            <a:pPr marL="328929" indent="-328929" defTabSz="432308">
              <a:spcBef>
                <a:spcPts val="1100"/>
              </a:spcBef>
              <a:defRPr sz="2516"/>
            </a:pPr>
            <a:r>
              <a:t>Communication infrastructures differ in parameters such as:</a:t>
            </a:r>
          </a:p>
          <a:p>
            <a:pPr lvl="1" marL="657859" indent="-328929" defTabSz="432308">
              <a:spcBef>
                <a:spcPts val="1100"/>
              </a:spcBef>
              <a:defRPr sz="2516"/>
            </a:pPr>
            <a:r>
              <a:t>latency</a:t>
            </a:r>
          </a:p>
          <a:p>
            <a:pPr lvl="1" marL="657859" indent="-328929" defTabSz="432308">
              <a:spcBef>
                <a:spcPts val="1100"/>
              </a:spcBef>
              <a:defRPr sz="2516"/>
            </a:pPr>
            <a:r>
              <a:t>throughput</a:t>
            </a:r>
          </a:p>
          <a:p>
            <a:pPr lvl="1" marL="657859" indent="-328929" defTabSz="432308">
              <a:spcBef>
                <a:spcPts val="1100"/>
              </a:spcBef>
              <a:defRPr sz="2516"/>
            </a:pPr>
            <a:r>
              <a:t>reliability </a:t>
            </a:r>
          </a:p>
          <a:p>
            <a:pPr lvl="1" marL="657859" indent="-328929" defTabSz="432308">
              <a:spcBef>
                <a:spcPts val="1100"/>
              </a:spcBef>
              <a:defRPr sz="2516"/>
            </a:pPr>
            <a:r>
              <a:t>…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276387" y="92980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9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reventing eavesdropp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preventing eavesdropping</a:t>
            </a:r>
          </a:p>
        </p:txBody>
      </p:sp>
      <p:sp>
        <p:nvSpPr>
          <p:cNvPr id="309" name="In practice, can be prevented by cryptograph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practice, can be prevented by cryptography</a:t>
            </a:r>
          </a:p>
          <a:p>
            <a:pPr lvl="1"/>
            <a:r>
              <a:t>encrypt messages and stored data</a:t>
            </a:r>
          </a:p>
          <a:p>
            <a:pPr/>
            <a:r>
              <a:t>although confidentiality and privacy are important for many secure distributed programs in practice </a:t>
            </a:r>
          </a:p>
          <a:p>
            <a:pPr lvl="1"/>
            <a:r>
              <a:t>they are orthogonal to what we are doing so we will generally not address this type of fault</a:t>
            </a:r>
          </a:p>
        </p:txBody>
      </p:sp>
      <p:sp>
        <p:nvSpPr>
          <p:cNvPr id="3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Arbitrary fa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Arbitrary faults</a:t>
            </a:r>
          </a:p>
        </p:txBody>
      </p:sp>
      <p:sp>
        <p:nvSpPr>
          <p:cNvPr id="313" name="The worst ki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599" indent="-355599" defTabSz="467359">
              <a:spcBef>
                <a:spcPts val="1200"/>
              </a:spcBef>
              <a:defRPr sz="3200"/>
            </a:pPr>
            <a:r>
              <a:t>The worst kind</a:t>
            </a:r>
          </a:p>
          <a:p>
            <a:pPr lvl="1" marL="711200" indent="-355600" defTabSz="467359">
              <a:spcBef>
                <a:spcPts val="1200"/>
              </a:spcBef>
              <a:defRPr sz="2720"/>
            </a:pPr>
            <a:r>
              <a:t>A process is said to fail in an arbitrary manner if it may deviate in any conceivable way from the algorithm assigned to it </a:t>
            </a:r>
          </a:p>
          <a:p>
            <a:pPr lvl="1" marL="711200" indent="-355600" defTabSz="467359">
              <a:spcBef>
                <a:spcPts val="1200"/>
              </a:spcBef>
              <a:defRPr sz="2720"/>
            </a:pPr>
            <a:r>
              <a:t>Could be accidental</a:t>
            </a:r>
          </a:p>
          <a:p>
            <a:pPr lvl="1" marL="711200" indent="-355600" defTabSz="467359">
              <a:spcBef>
                <a:spcPts val="1200"/>
              </a:spcBef>
              <a:defRPr sz="2720"/>
            </a:pPr>
            <a:r>
              <a:t>Could be on purpose</a:t>
            </a:r>
          </a:p>
          <a:p>
            <a:pPr marL="355599" indent="-355599" defTabSz="467359">
              <a:spcBef>
                <a:spcPts val="1200"/>
              </a:spcBef>
              <a:defRPr sz="3200"/>
            </a:pPr>
            <a:r>
              <a:t>Arbitrary-fault behavior is the most general one</a:t>
            </a:r>
          </a:p>
          <a:p>
            <a:pPr lvl="1" marL="711200" indent="-355600" defTabSz="467359">
              <a:spcBef>
                <a:spcPts val="1200"/>
              </a:spcBef>
              <a:defRPr sz="2720"/>
            </a:pPr>
            <a:r>
              <a:t>When used, no assumption on the behavior of faulty processes is made</a:t>
            </a:r>
          </a:p>
          <a:p>
            <a:pPr lvl="2" marL="1066800" indent="-355600" defTabSz="467359">
              <a:spcBef>
                <a:spcPts val="1200"/>
              </a:spcBef>
              <a:defRPr sz="2400"/>
            </a:pPr>
            <a:r>
              <a:t>allowed any kind of output and, therefore, can send any kind of message</a:t>
            </a:r>
          </a:p>
          <a:p>
            <a:pPr marL="355599" indent="-355599" defTabSz="467359">
              <a:spcBef>
                <a:spcPts val="1200"/>
              </a:spcBef>
              <a:defRPr sz="3200"/>
            </a:pPr>
            <a:r>
              <a:t>Such failures are also called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Byzantine </a:t>
            </a:r>
            <a:r>
              <a:t>or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malicious</a:t>
            </a:r>
            <a:r>
              <a:t> failures</a:t>
            </a:r>
          </a:p>
          <a:p>
            <a:pPr lvl="1" marL="711200" indent="-355600" defTabSz="467359">
              <a:spcBef>
                <a:spcPts val="1200"/>
              </a:spcBef>
              <a:defRPr sz="2720"/>
            </a:pPr>
            <a:r>
              <a:t>Byzantine and arbitrary faulty are synonymous</a:t>
            </a:r>
          </a:p>
          <a:p>
            <a:pPr lvl="1" marL="711200" indent="-355600" defTabSz="467359">
              <a:spcBef>
                <a:spcPts val="1200"/>
              </a:spcBef>
              <a:defRPr sz="2720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arbitrary-fault</a:t>
            </a:r>
            <a:r>
              <a:t> process abstraction or a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Byzantine</a:t>
            </a:r>
            <a:r>
              <a:t> process abstraction 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1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am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ramifications</a:t>
            </a:r>
          </a:p>
        </p:txBody>
      </p:sp>
      <p:sp>
        <p:nvSpPr>
          <p:cNvPr id="317" name="The most expensive to toler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1300"/>
              </a:spcBef>
              <a:defRPr sz="3720"/>
            </a:pPr>
            <a:r>
              <a:t>The most expensive to tolerate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usually quite difficult</a:t>
            </a:r>
          </a:p>
          <a:p>
            <a:pPr marL="413384" indent="-413384" defTabSz="543305">
              <a:spcBef>
                <a:spcPts val="1300"/>
              </a:spcBef>
              <a:defRPr sz="3720"/>
            </a:pPr>
            <a:r>
              <a:t>Used when: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unknown or unpredictable faults may occur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the system is vulnerable to attacks</a:t>
            </a:r>
          </a:p>
          <a:p>
            <a:pPr lvl="2" marL="1240155" indent="-413384" defTabSz="543305">
              <a:spcBef>
                <a:spcPts val="1300"/>
              </a:spcBef>
              <a:defRPr sz="2790"/>
            </a:pPr>
            <a:r>
              <a:t>where some of its processes may become controlled by malicious users that deliberately try to prevent correct system operation </a:t>
            </a:r>
          </a:p>
          <a:p>
            <a:pPr marL="413384" indent="-413384" defTabSz="543305">
              <a:spcBef>
                <a:spcPts val="1300"/>
              </a:spcBef>
              <a:defRPr sz="3720"/>
            </a:pPr>
            <a:r>
              <a:t>Can usually simplify algorithms by: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assuming the existence of one determined adversary that coordinates the actions of all faulty processes</a:t>
            </a:r>
          </a:p>
        </p:txBody>
      </p:sp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1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amifications cont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ramifications cont.</a:t>
            </a:r>
          </a:p>
        </p:txBody>
      </p:sp>
      <p:sp>
        <p:nvSpPr>
          <p:cNvPr id="321" name="When building algorithms for Byzantine processes we “allow” this adversary t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4" indent="-404494" defTabSz="531622">
              <a:spcBef>
                <a:spcPts val="1300"/>
              </a:spcBef>
              <a:defRPr sz="3640"/>
            </a:pPr>
            <a:r>
              <a:t>When building algorithms for Byzantine processes we “allow” this adversary to 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access the messages exchanged over any communication link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to read messages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modify messages 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insert messages of its own </a:t>
            </a:r>
          </a:p>
          <a:p>
            <a:pPr marL="404494" indent="-404494" defTabSz="531622">
              <a:spcBef>
                <a:spcPts val="1300"/>
              </a:spcBef>
              <a:defRPr sz="3640"/>
            </a:pPr>
            <a:r>
              <a:t>In practice, a remote attacker may take over control of the physical machine that hosts the faulty process and: 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read the state of a process 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completely determine the process’ behavior 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amifications cont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ramifications cont.</a:t>
            </a:r>
          </a:p>
        </p:txBody>
      </p:sp>
      <p:sp>
        <p:nvSpPr>
          <p:cNvPr id="325" name="Arbitrary faults may not be intentionally caused by malicious behavior…"/>
          <p:cNvSpPr txBox="1"/>
          <p:nvPr>
            <p:ph type="body" idx="1"/>
          </p:nvPr>
        </p:nvSpPr>
        <p:spPr>
          <a:xfrm>
            <a:off x="406400" y="1968500"/>
            <a:ext cx="12192000" cy="7232076"/>
          </a:xfrm>
          <a:prstGeom prst="rect">
            <a:avLst/>
          </a:prstGeom>
        </p:spPr>
        <p:txBody>
          <a:bodyPr/>
          <a:lstStyle/>
          <a:p>
            <a:pPr marL="324484" indent="-324484" defTabSz="426466">
              <a:spcBef>
                <a:spcPts val="1000"/>
              </a:spcBef>
              <a:defRPr sz="2920"/>
            </a:pPr>
            <a:r>
              <a:t>Arbitrary faults may not be intentionally caused by malicious behavior</a:t>
            </a:r>
          </a:p>
          <a:p>
            <a:pPr lvl="1" marL="648970" indent="-324485" defTabSz="426466">
              <a:spcBef>
                <a:spcPts val="1000"/>
              </a:spcBef>
              <a:defRPr sz="2482"/>
            </a:pPr>
            <a:r>
              <a:t>Could be bug in </a:t>
            </a:r>
          </a:p>
          <a:p>
            <a:pPr lvl="2" marL="973455" indent="-324485" defTabSz="426466">
              <a:spcBef>
                <a:spcPts val="1000"/>
              </a:spcBef>
              <a:defRPr sz="2190"/>
            </a:pPr>
            <a:r>
              <a:t>implementation</a:t>
            </a:r>
          </a:p>
          <a:p>
            <a:pPr lvl="2" marL="973455" indent="-324485" defTabSz="426466">
              <a:spcBef>
                <a:spcPts val="1000"/>
              </a:spcBef>
              <a:defRPr sz="2190"/>
            </a:pPr>
            <a:r>
              <a:t>programming language</a:t>
            </a:r>
          </a:p>
          <a:p>
            <a:pPr lvl="2" marL="973455" indent="-324485" defTabSz="426466">
              <a:spcBef>
                <a:spcPts val="1000"/>
              </a:spcBef>
              <a:defRPr sz="2190"/>
            </a:pPr>
            <a:r>
              <a:t>compiler</a:t>
            </a:r>
          </a:p>
          <a:p>
            <a:pPr lvl="1" marL="648970" indent="-324485" defTabSz="426466">
              <a:spcBef>
                <a:spcPts val="1000"/>
              </a:spcBef>
              <a:defRPr sz="2482"/>
            </a:pPr>
            <a:r>
              <a:t>Just causes the process to deviate from the algorithm it was supposed to execute </a:t>
            </a:r>
          </a:p>
          <a:p>
            <a:pPr marL="324484" indent="-324484" defTabSz="426466">
              <a:spcBef>
                <a:spcPts val="1000"/>
              </a:spcBef>
              <a:defRPr sz="2920"/>
            </a:pPr>
            <a:r>
              <a:t>Can usually be detected</a:t>
            </a:r>
          </a:p>
          <a:p>
            <a:pPr lvl="1" marL="648970" indent="-324485" defTabSz="426466">
              <a:spcBef>
                <a:spcPts val="1000"/>
              </a:spcBef>
              <a:defRPr sz="2482"/>
            </a:pPr>
            <a:r>
              <a:t>e.g., using cyclic redundancy checks (CRCs)</a:t>
            </a:r>
          </a:p>
          <a:p>
            <a:pPr lvl="1" marL="648970" indent="-324485" defTabSz="426466">
              <a:spcBef>
                <a:spcPts val="1000"/>
              </a:spcBef>
              <a:defRPr sz="2482"/>
            </a:pPr>
            <a:r>
              <a:t>COMPLETELY ineffective for adversarial type attacks</a:t>
            </a:r>
          </a:p>
          <a:p>
            <a:pPr marL="324484" indent="-324484" defTabSz="426466">
              <a:spcBef>
                <a:spcPts val="1000"/>
              </a:spcBef>
              <a:defRPr sz="2920"/>
            </a:pPr>
            <a:r>
              <a:t>Protect against maliciousness and you also protect against non-maliciousness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2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ryptographic abst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cryptographic abstractions</a:t>
            </a:r>
          </a:p>
        </p:txBody>
      </p:sp>
      <p:sp>
        <p:nvSpPr>
          <p:cNvPr id="331" name="How we deal with Byzantine process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039" indent="-320039" defTabSz="420624">
              <a:spcBef>
                <a:spcPts val="1000"/>
              </a:spcBef>
              <a:defRPr sz="2880"/>
            </a:pPr>
            <a:r>
              <a:t>How we deal with Byzantine processes</a:t>
            </a:r>
          </a:p>
          <a:p>
            <a:pPr marL="320039" indent="-320039" defTabSz="420624">
              <a:spcBef>
                <a:spcPts val="1000"/>
              </a:spcBef>
              <a:defRPr sz="2880"/>
            </a:pPr>
            <a:r>
              <a:t>We will consider three basic cryptographic primitives</a:t>
            </a:r>
          </a:p>
          <a:p>
            <a:pPr marL="320039" indent="-320039" defTabSz="420624">
              <a:spcBef>
                <a:spcPts val="1000"/>
              </a:spcBef>
              <a:defRPr sz="2880"/>
            </a:pPr>
            <a:r>
              <a:t>Hash-functions (usually very fast)</a:t>
            </a:r>
          </a:p>
          <a:p>
            <a:pPr lvl="1" marL="640080" indent="-320040" defTabSz="420624">
              <a:spcBef>
                <a:spcPts val="1000"/>
              </a:spcBef>
              <a:defRPr sz="2448"/>
            </a:pPr>
            <a:r>
              <a:t>operation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H</a:t>
            </a:r>
            <a:r>
              <a:t> maps a bit string of arbitrary length to a short, unique representation called an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index</a:t>
            </a:r>
          </a:p>
          <a:p>
            <a:pPr lvl="1" marL="640080" indent="-320040" defTabSz="420624">
              <a:spcBef>
                <a:spcPts val="1000"/>
              </a:spcBef>
              <a:defRPr sz="2448"/>
            </a:pPr>
            <a:r>
              <a:t>no process can find two distinct values x and x′ such that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H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x</a:t>
            </a:r>
            <a:r>
              <a:t>) =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H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x</a:t>
            </a:r>
            <a:r>
              <a:t>′) </a:t>
            </a:r>
          </a:p>
          <a:p>
            <a:pPr marL="320039" indent="-320039" defTabSz="420624">
              <a:spcBef>
                <a:spcPts val="1000"/>
              </a:spcBef>
              <a:defRPr sz="2880"/>
            </a:pPr>
            <a:r>
              <a:t>Message-authenticated codes (MACs) (also usually very fast)</a:t>
            </a:r>
          </a:p>
          <a:p>
            <a:pPr lvl="1" marL="640080" indent="-320040" defTabSz="420624">
              <a:spcBef>
                <a:spcPts val="1000"/>
              </a:spcBef>
              <a:defRPr sz="2448"/>
            </a:pPr>
            <a:r>
              <a:t>global “oracle” maintains a set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</a:p>
          <a:p>
            <a:pPr lvl="1" marL="640080" indent="-320040" defTabSz="420624">
              <a:spcBef>
                <a:spcPts val="1000"/>
              </a:spcBef>
              <a:defRPr sz="2448"/>
            </a:pPr>
            <a:r>
              <a:t>authenticates data between two entities using two operations</a:t>
            </a:r>
          </a:p>
          <a:p>
            <a:pPr lvl="2" marL="960120" indent="-320040" defTabSz="420624">
              <a:spcBef>
                <a:spcPts val="1000"/>
              </a:spcBef>
              <a:defRPr sz="2160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authenticate — </a:t>
            </a:r>
            <a:r>
              <a:t> takes sender identifier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, receiver identifier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, and bit string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; returns an authenticator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; places 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) in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 </a:t>
            </a:r>
          </a:p>
          <a:p>
            <a:pPr lvl="2" marL="960120" indent="-320040" defTabSz="420624">
              <a:spcBef>
                <a:spcPts val="1000"/>
              </a:spcBef>
              <a:defRPr sz="2160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verifyauth — </a:t>
            </a:r>
            <a:r>
              <a:t>takes identifier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 of receiver,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of sender, a bit string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, and a putative authenticator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 as parameters; if 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) ∈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 then returns TRUE</a:t>
            </a: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3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ryptographic abst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cryptographic abstractions</a:t>
            </a:r>
          </a:p>
        </p:txBody>
      </p:sp>
      <p:sp>
        <p:nvSpPr>
          <p:cNvPr id="337" name="Digital signatur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3369" indent="-293369" defTabSz="385572">
              <a:spcBef>
                <a:spcPts val="900"/>
              </a:spcBef>
              <a:defRPr sz="2640"/>
            </a:pPr>
            <a:r>
              <a:t>Digital signatures</a:t>
            </a:r>
          </a:p>
          <a:p>
            <a:pPr lvl="1" marL="586740" indent="-293370" defTabSz="385572">
              <a:spcBef>
                <a:spcPts val="900"/>
              </a:spcBef>
              <a:defRPr sz="2244"/>
            </a:pPr>
            <a:r>
              <a:t>provides data authentication in systems with multiple entities that need not share any information beforehand </a:t>
            </a:r>
          </a:p>
          <a:p>
            <a:pPr lvl="1" marL="586740" indent="-293370" defTabSz="385572">
              <a:spcBef>
                <a:spcPts val="900"/>
              </a:spcBef>
              <a:defRPr sz="2244"/>
            </a:pPr>
            <a:r>
              <a:t>associating a public key/private key with each entity using two operations: </a:t>
            </a:r>
          </a:p>
          <a:p>
            <a:pPr lvl="2" marL="880110" indent="-293370" defTabSz="385572">
              <a:spcBef>
                <a:spcPts val="900"/>
              </a:spcBef>
              <a:defRPr sz="1980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sign 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)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— </a:t>
            </a:r>
            <a:r>
              <a:t>takes a process identifier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and a bit string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 as parameters; returns a signature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</a:t>
            </a:r>
          </a:p>
          <a:p>
            <a:pPr lvl="2" marL="880110" indent="-293370" defTabSz="385572">
              <a:spcBef>
                <a:spcPts val="900"/>
              </a:spcBef>
              <a:defRPr sz="1980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verifysig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</a:t>
            </a:r>
            <a:r>
              <a:t>)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 — </a:t>
            </a:r>
            <a:r>
              <a:t>takes an identifier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 of a process, a bit string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, and a putative signature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</a:t>
            </a:r>
            <a:r>
              <a:t> as parameters; returns TRUE if and only if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 has previously invoked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sign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) and obtained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</a:t>
            </a:r>
            <a:r>
              <a:t> as response </a:t>
            </a:r>
          </a:p>
          <a:p>
            <a:pPr marL="293369" indent="-293369" defTabSz="385572">
              <a:spcBef>
                <a:spcPts val="900"/>
              </a:spcBef>
              <a:defRPr sz="2640"/>
            </a:pPr>
            <a:r>
              <a:t>Digital signatures are more powerful than MACs because they allow messages to be relayed by third parties</a:t>
            </a:r>
          </a:p>
          <a:p>
            <a:pPr lvl="1" marL="586740" indent="-293370" defTabSz="385572">
              <a:spcBef>
                <a:spcPts val="900"/>
              </a:spcBef>
              <a:defRPr sz="2244"/>
            </a:pPr>
            <a:r>
              <a:t>even if the third party is untrusted</a:t>
            </a:r>
          </a:p>
          <a:p>
            <a:pPr marL="293369" indent="-293369" defTabSz="385572">
              <a:spcBef>
                <a:spcPts val="900"/>
              </a:spcBef>
              <a:defRPr sz="2640"/>
            </a:pPr>
            <a:r>
              <a:t>Digital signatures are based on public-key cryptography (or asymmetric cryptography) </a:t>
            </a:r>
          </a:p>
          <a:p>
            <a:pPr lvl="1" marL="586740" indent="-293370" defTabSz="385572">
              <a:spcBef>
                <a:spcPts val="900"/>
              </a:spcBef>
              <a:defRPr sz="2244"/>
            </a:pPr>
            <a:r>
              <a:t>adds significant computational overhead compared to symmetric cryptography</a:t>
            </a:r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3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ommunication abstr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Communication abstraction</a:t>
            </a:r>
          </a:p>
        </p:txBody>
      </p:sp>
      <p:sp>
        <p:nvSpPr>
          <p:cNvPr id="341" name="The abstraction of a link is used to represent network components…"/>
          <p:cNvSpPr txBox="1"/>
          <p:nvPr>
            <p:ph type="body" idx="1"/>
          </p:nvPr>
        </p:nvSpPr>
        <p:spPr>
          <a:xfrm>
            <a:off x="406400" y="1968500"/>
            <a:ext cx="12192000" cy="4675945"/>
          </a:xfrm>
          <a:prstGeom prst="rect">
            <a:avLst/>
          </a:prstGeom>
        </p:spPr>
        <p:txBody>
          <a:bodyPr/>
          <a:lstStyle/>
          <a:p>
            <a:pPr/>
            <a:r>
              <a:t>The abstraction of a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link</a:t>
            </a:r>
            <a:r>
              <a:t> is used to represent network components</a:t>
            </a:r>
          </a:p>
          <a:p>
            <a:pPr/>
            <a:r>
              <a:t>Each pair of processes is connected by a bi-directional communication link</a:t>
            </a:r>
          </a:p>
          <a:p>
            <a:pPr/>
            <a:r>
              <a:t>In practice, different topologies may implement this abstraction:</a:t>
            </a:r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3" name="16-Links.png" descr="16-Lin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236" y="6632266"/>
            <a:ext cx="11156328" cy="2762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mess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messages</a:t>
            </a:r>
          </a:p>
        </p:txBody>
      </p:sp>
      <p:sp>
        <p:nvSpPr>
          <p:cNvPr id="346" name="Messages exchanged between processes over a link are uniq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4" indent="-431164" defTabSz="566674">
              <a:spcBef>
                <a:spcPts val="1400"/>
              </a:spcBef>
              <a:defRPr sz="3880"/>
            </a:pPr>
            <a:r>
              <a:t>Messages exchanged between processes over a link are unique </a:t>
            </a:r>
          </a:p>
          <a:p>
            <a:pPr lvl="1" marL="862330" indent="-431165" defTabSz="566674">
              <a:spcBef>
                <a:spcPts val="1400"/>
              </a:spcBef>
              <a:defRPr sz="3298"/>
            </a:pPr>
            <a:r>
              <a:t>receiver can identify the sender using information included with the message</a:t>
            </a:r>
          </a:p>
          <a:p>
            <a:pPr lvl="2" marL="1293495" indent="-431165" defTabSz="566674">
              <a:spcBef>
                <a:spcPts val="1400"/>
              </a:spcBef>
              <a:defRPr sz="2910"/>
            </a:pPr>
            <a:r>
              <a:t>trivial for crash-stop and crash-recover abstractions</a:t>
            </a:r>
          </a:p>
          <a:p>
            <a:pPr lvl="2" marL="1293495" indent="-431165" defTabSz="566674">
              <a:spcBef>
                <a:spcPts val="1400"/>
              </a:spcBef>
              <a:defRPr sz="2910"/>
            </a:pPr>
            <a:r>
              <a:t>for Byzantine (arbitrary-fault) process abstractions, must rely on cryptographic methods to provide correct sender identification</a:t>
            </a:r>
          </a:p>
          <a:p>
            <a:pPr marL="431164" indent="-431164" defTabSz="566674">
              <a:spcBef>
                <a:spcPts val="1400"/>
              </a:spcBef>
              <a:defRPr sz="3880"/>
            </a:pPr>
            <a:r>
              <a:t>Messages typically carry sequence numbers or timestamps in order to identify correlations</a:t>
            </a:r>
          </a:p>
          <a:p>
            <a:pPr lvl="1" marL="862330" indent="-431165" defTabSz="566674">
              <a:spcBef>
                <a:spcPts val="1400"/>
              </a:spcBef>
              <a:defRPr sz="3298"/>
            </a:pPr>
            <a:r>
              <a:t>e.g., request/reply type messages</a:t>
            </a:r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4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links and link fail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links and link failures</a:t>
            </a:r>
          </a:p>
        </p:txBody>
      </p:sp>
      <p:sp>
        <p:nvSpPr>
          <p:cNvPr id="350" name="Real-life networks are inherently unreli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1100"/>
              </a:spcBef>
              <a:defRPr sz="3080"/>
            </a:pPr>
            <a:r>
              <a:t>Real-life networks are inherently unreliable</a:t>
            </a:r>
          </a:p>
          <a:p>
            <a:pPr lvl="1" marL="684529" indent="-342264" defTabSz="449833">
              <a:spcBef>
                <a:spcPts val="1100"/>
              </a:spcBef>
              <a:defRPr sz="2618"/>
            </a:pPr>
            <a:r>
              <a:t>When sending a message, it can be lost with some probability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lvl="1" marL="684529" indent="-342264" defTabSz="449833">
              <a:spcBef>
                <a:spcPts val="1100"/>
              </a:spcBef>
              <a:defRPr sz="2618"/>
            </a:pPr>
            <a:r>
              <a:t>Only when a network is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partitioned,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all</a:t>
            </a:r>
            <a:r>
              <a:t> messages are lost</a:t>
            </a:r>
          </a:p>
          <a:p>
            <a:pPr lvl="2" marL="1026794" indent="-342264" defTabSz="449833">
              <a:spcBef>
                <a:spcPts val="1100"/>
              </a:spcBef>
              <a:defRPr sz="2309"/>
            </a:pPr>
            <a:r>
              <a:t>otherwise we assume that the probability that a message arrives has a non-zero probability</a:t>
            </a:r>
          </a:p>
          <a:p>
            <a:pPr marL="342264" indent="-342264" defTabSz="449833">
              <a:spcBef>
                <a:spcPts val="1100"/>
              </a:spcBef>
              <a:defRPr sz="3080"/>
            </a:pPr>
            <a:r>
              <a:t>The Internet Protocol (IP) is considered a “best-effort” service for message delivery and is virtually the ONLY protocol used today</a:t>
            </a:r>
          </a:p>
          <a:p>
            <a:pPr marL="342264" indent="-342264" defTabSz="449833">
              <a:spcBef>
                <a:spcPts val="1100"/>
              </a:spcBef>
              <a:defRPr sz="3080"/>
            </a:pPr>
            <a:r>
              <a:t>UDP sockets are a bare-bones message-delivery service offered by your OS</a:t>
            </a:r>
          </a:p>
          <a:p>
            <a:pPr marL="342264" indent="-342264" defTabSz="449833">
              <a:spcBef>
                <a:spcPts val="1100"/>
              </a:spcBef>
              <a:defRPr sz="3080"/>
            </a:pPr>
            <a:r>
              <a:t>TCP sockets, also implemented by your OS, offer reliability on top of unreliable networks</a:t>
            </a:r>
          </a:p>
          <a:p>
            <a:pPr lvl="1" marL="684529" indent="-342264" defTabSz="449833">
              <a:spcBef>
                <a:spcPts val="1100"/>
              </a:spcBef>
              <a:defRPr sz="2618"/>
            </a:pPr>
            <a:r>
              <a:t>TCP/IP is the standard protocol for computer communication</a:t>
            </a:r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5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eterogeneous systems cont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heterogeneous systems cont.</a:t>
            </a:r>
          </a:p>
        </p:txBody>
      </p:sp>
      <p:sp>
        <p:nvSpPr>
          <p:cNvPr id="199" name="We don’t want to build services for one specific system but a wide range of distributed environ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don’t want to build services for one specific system but a wide range of distributed environments</a:t>
            </a:r>
          </a:p>
          <a:p>
            <a:pPr/>
            <a:r>
              <a:t>Must capture fundamental characteristics of various distributed systems in some basic abstractions </a:t>
            </a:r>
          </a:p>
          <a:p>
            <a:pPr/>
            <a:r>
              <a:t>We can then build other abstractions on top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xfrm>
            <a:off x="276387" y="92980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9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li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Reliability</a:t>
            </a:r>
          </a:p>
        </p:txBody>
      </p:sp>
      <p:sp>
        <p:nvSpPr>
          <p:cNvPr id="354" name="How can we achieve a reliable service (a service that guarantees if a message is sent, it will arrive)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1200"/>
              </a:spcBef>
              <a:defRPr sz="3280"/>
            </a:pPr>
            <a:r>
              <a:t>How can we achieve a reliable service (a service that guarantees if a message is sent, it will arrive)?</a:t>
            </a:r>
          </a:p>
          <a:p>
            <a:pPr marL="364489" indent="-364489" defTabSz="479044">
              <a:spcBef>
                <a:spcPts val="1200"/>
              </a:spcBef>
              <a:defRPr sz="3280"/>
            </a:pPr>
            <a:r>
              <a:t>The standard solution is to keep sending the message until it is confirmed to arrive; typically implemented using: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sequence numbers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acknowledgement (ACK) messages</a:t>
            </a:r>
          </a:p>
          <a:p>
            <a:pPr marL="364489" indent="-364489" defTabSz="479044">
              <a:spcBef>
                <a:spcPts val="1200"/>
              </a:spcBef>
              <a:defRPr sz="3280"/>
            </a:pPr>
            <a:r>
              <a:t>Messages may be subject to attacks by an adversary who may: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inspect or modify message content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prevent messages from being delivered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requires cryptography</a:t>
            </a:r>
          </a:p>
        </p:txBody>
      </p:sp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5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link abst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link abstractions</a:t>
            </a:r>
          </a:p>
        </p:txBody>
      </p:sp>
      <p:sp>
        <p:nvSpPr>
          <p:cNvPr id="358" name="We will consider 5 different link abstrac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1200"/>
              </a:spcBef>
              <a:defRPr sz="3320"/>
            </a:pPr>
            <a:r>
              <a:t>We will consider 5 different link abstractions</a:t>
            </a:r>
          </a:p>
          <a:p>
            <a:pPr marL="368934" indent="-368934" defTabSz="484886">
              <a:spcBef>
                <a:spcPts val="1200"/>
              </a:spcBef>
              <a:defRPr sz="3320"/>
            </a:pPr>
            <a:r>
              <a:t>Every algorithm we build will use one of these 5 abstractions</a:t>
            </a:r>
          </a:p>
          <a:p>
            <a:pPr marL="368934" indent="-368934" defTabSz="484886">
              <a:spcBef>
                <a:spcPts val="1200"/>
              </a:spcBef>
              <a:defRPr sz="3320"/>
            </a:pPr>
            <a:r>
              <a:t>The abstraction we “pick” is a factor of:</a:t>
            </a:r>
          </a:p>
          <a:p>
            <a:pPr lvl="1" marL="737869" indent="-368934" defTabSz="484886">
              <a:spcBef>
                <a:spcPts val="1200"/>
              </a:spcBef>
              <a:defRPr sz="2822"/>
            </a:pPr>
            <a:r>
              <a:t>What kind of faults can occur (crash-stop, arbitrary-faults, etc.)?</a:t>
            </a:r>
          </a:p>
          <a:p>
            <a:pPr lvl="1" marL="737869" indent="-368934" defTabSz="484886">
              <a:spcBef>
                <a:spcPts val="1200"/>
              </a:spcBef>
              <a:defRPr sz="2822"/>
            </a:pPr>
            <a:r>
              <a:t>What reliability is required for this algorithm?</a:t>
            </a:r>
          </a:p>
          <a:p>
            <a:pPr lvl="2" marL="1106805" indent="-368934" defTabSz="484886">
              <a:spcBef>
                <a:spcPts val="1200"/>
              </a:spcBef>
              <a:defRPr sz="2490"/>
            </a:pPr>
            <a:r>
              <a:t>i.e., can messages be lost and the algorithm still function?</a:t>
            </a:r>
          </a:p>
          <a:p>
            <a:pPr marL="368934" indent="-368934" defTabSz="484886">
              <a:spcBef>
                <a:spcPts val="1200"/>
              </a:spcBef>
              <a:defRPr sz="3320"/>
            </a:pPr>
            <a:r>
              <a:t>We generally want to choose the abstraction that requires the least amount of overhead and assumptions </a:t>
            </a:r>
          </a:p>
          <a:p>
            <a:pPr marL="368934" indent="-368934" defTabSz="484886">
              <a:spcBef>
                <a:spcPts val="1200"/>
              </a:spcBef>
              <a:defRPr sz="3320"/>
            </a:pPr>
            <a:r>
              <a:t>All link abstractions are point-to-point link abstractions</a:t>
            </a:r>
          </a:p>
          <a:p>
            <a:pPr lvl="1" marL="737869" indent="-368934" defTabSz="484886">
              <a:spcBef>
                <a:spcPts val="1200"/>
              </a:spcBef>
              <a:defRPr sz="2822"/>
            </a:pPr>
            <a:r>
              <a:t>i.e., they support communication between pairs of processes </a:t>
            </a:r>
          </a:p>
        </p:txBody>
      </p:sp>
      <p:sp>
        <p:nvSpPr>
          <p:cNvPr id="3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5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link implemen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link implementations</a:t>
            </a:r>
          </a:p>
        </p:txBody>
      </p:sp>
      <p:sp>
        <p:nvSpPr>
          <p:cNvPr id="364" name="All 5 link abstractions use the same interface (API) but offer different propert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39" indent="-408939" defTabSz="537463">
              <a:spcBef>
                <a:spcPts val="1300"/>
              </a:spcBef>
              <a:defRPr sz="3680"/>
            </a:pPr>
            <a:r>
              <a:t>All 5 link abstractions use the same interface (API) but offer different properties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The API uses two different kinds of events: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a ⟨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Send</a:t>
            </a:r>
            <a:r>
              <a:t> ⟩ </a:t>
            </a:r>
            <a:r>
              <a:rPr u="sng"/>
              <a:t>request</a:t>
            </a:r>
            <a:r>
              <a:t> event 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a ⟨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Deliver</a:t>
            </a:r>
            <a:r>
              <a:t> ⟩ </a:t>
            </a:r>
            <a:r>
              <a:rPr u="sng"/>
              <a:t>indication</a:t>
            </a:r>
            <a:r>
              <a:t> event 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“Receive” vs. “Deliver”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Receive — when a process gets a message from the underlying communication medium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Deliver — when one module “hands off” the received message to a higher module/abstraction, e.g., the application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eive vs. deli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Receive vs. deliver</a:t>
            </a:r>
          </a:p>
        </p:txBody>
      </p:sp>
      <p:sp>
        <p:nvSpPr>
          <p:cNvPr id="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9" name="6-Layered Interface.png" descr="6-Layered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1350" y="2143040"/>
            <a:ext cx="6642100" cy="6654801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Rectangle"/>
          <p:cNvSpPr/>
          <p:nvPr/>
        </p:nvSpPr>
        <p:spPr>
          <a:xfrm>
            <a:off x="7381302" y="6032007"/>
            <a:ext cx="1107721" cy="479386"/>
          </a:xfrm>
          <a:prstGeom prst="rect">
            <a:avLst/>
          </a:prstGeom>
          <a:solidFill>
            <a:srgbClr val="CBF900">
              <a:alpha val="4028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1" name="Rectangle"/>
          <p:cNvSpPr/>
          <p:nvPr/>
        </p:nvSpPr>
        <p:spPr>
          <a:xfrm>
            <a:off x="7411337" y="4637107"/>
            <a:ext cx="1038502" cy="371416"/>
          </a:xfrm>
          <a:prstGeom prst="rect">
            <a:avLst/>
          </a:prstGeom>
          <a:solidFill>
            <a:srgbClr val="CBF900">
              <a:alpha val="4028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1" grpId="1"/>
      <p:bldP build="whole" bldLvl="1" animBg="1" rev="0" advAuto="0" spid="370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air-loss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fair-loss links</a:t>
            </a:r>
          </a:p>
        </p:txBody>
      </p:sp>
      <p:sp>
        <p:nvSpPr>
          <p:cNvPr id="374" name="The weakest variant of the link abstractions that we will consid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weakest variant of the link abstractions that we will consider</a:t>
            </a:r>
          </a:p>
          <a:p>
            <a:pPr/>
            <a:r>
              <a:t>Consists of 2 events:</a:t>
            </a:r>
          </a:p>
          <a:p>
            <a:pPr lvl="1"/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send</a:t>
            </a:r>
            <a:r>
              <a:t> — request event to send message</a:t>
            </a:r>
          </a:p>
          <a:p>
            <a:pPr lvl="1"/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deliver</a:t>
            </a:r>
            <a:r>
              <a:t> — indication event after message arrives</a:t>
            </a:r>
          </a:p>
          <a:p>
            <a:pPr/>
            <a:r>
              <a:t>In practice, this is equivalent to a UDP socket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fair-loss links module/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fair-loss links module/interface</a:t>
            </a:r>
          </a:p>
        </p:txBody>
      </p:sp>
      <p:sp>
        <p:nvSpPr>
          <p:cNvPr id="3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9" name="18-Fair Loss Links Interface.png" descr="18-Fair Loss Links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300" y="1635460"/>
            <a:ext cx="11506200" cy="739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tubborn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Stubborn links</a:t>
            </a:r>
          </a:p>
        </p:txBody>
      </p:sp>
      <p:sp>
        <p:nvSpPr>
          <p:cNvPr id="382" name="More of a theoretical concept than one used in pract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of a theoretical concept than one used in practice</a:t>
            </a:r>
          </a:p>
          <a:p>
            <a:pPr/>
            <a:r>
              <a:t>Provides stronger guarantees than fair-loss links</a:t>
            </a:r>
          </a:p>
          <a:p>
            <a:pPr lvl="1"/>
            <a:r>
              <a:t>i.e., as long as there is not a network partition, this guarantees that the message will get to its recipient</a:t>
            </a:r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tubborn links module/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Stubborn links module/interface</a:t>
            </a:r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7" name="19-Stubborn Links Interface.png" descr="19-Stubborn Links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145" y="1965620"/>
            <a:ext cx="12272510" cy="6737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algorithm: retransmit fore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algorithm: retransmit forever</a:t>
            </a:r>
          </a:p>
        </p:txBody>
      </p:sp>
      <p:sp>
        <p:nvSpPr>
          <p:cNvPr id="390" name="Implements stubborn links abstra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Implements stubborn links abstraction</a:t>
            </a:r>
          </a:p>
          <a:p>
            <a:pPr/>
            <a:r>
              <a:t>Works on top of fair-loss links (i.e., stubborn links use fair-loss links)</a:t>
            </a:r>
          </a:p>
          <a:p>
            <a:pPr/>
            <a:r>
              <a:t>Simple idea:</a:t>
            </a:r>
          </a:p>
          <a:p>
            <a:pPr lvl="1"/>
            <a:r>
              <a:t>When asked to send a message, send it repeatedly forever</a:t>
            </a:r>
          </a:p>
          <a:p>
            <a:pPr/>
            <a:r>
              <a:t>Uses a local timer that triggers a ⟨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Timeout</a:t>
            </a:r>
            <a:r>
              <a:t> ⟩ event after a specified delay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∆</a:t>
            </a:r>
            <a:r>
              <a:t> when calling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starttimer</a:t>
            </a:r>
          </a:p>
        </p:txBody>
      </p:sp>
      <p:sp>
        <p:nvSpPr>
          <p:cNvPr id="3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" name="20-Retransmit Forever Algorithm.png" descr="20-Retransmit Forever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733" y="178154"/>
            <a:ext cx="12417334" cy="8839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basic abst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basic abstractions</a:t>
            </a:r>
          </a:p>
        </p:txBody>
      </p:sp>
      <p:sp>
        <p:nvSpPr>
          <p:cNvPr id="203" name="We will be starting with basic abstractions that perform computations and communicate by exchanging mess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69" indent="-382269" defTabSz="502412">
              <a:spcBef>
                <a:spcPts val="1200"/>
              </a:spcBef>
              <a:defRPr sz="3440"/>
            </a:pPr>
            <a:r>
              <a:t>We will be starting with basic abstractions that perform computations and communicate by exchanging messages </a:t>
            </a:r>
          </a:p>
          <a:p>
            <a:pPr marL="382269" indent="-382269" defTabSz="502412">
              <a:spcBef>
                <a:spcPts val="1200"/>
              </a:spcBef>
              <a:defRPr sz="3440"/>
            </a:pPr>
            <a:r>
              <a:t>Three basic abstractions (different instances of each):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Processes</a:t>
            </a:r>
          </a:p>
          <a:p>
            <a:pPr lvl="2" marL="1146810" indent="-382270" defTabSz="502412">
              <a:spcBef>
                <a:spcPts val="1200"/>
              </a:spcBef>
              <a:defRPr sz="2580"/>
            </a:pPr>
            <a:r>
              <a:t>different models according to the faults that they exhibit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Links</a:t>
            </a:r>
          </a:p>
          <a:p>
            <a:pPr lvl="2" marL="1146810" indent="-382270" defTabSz="502412">
              <a:spcBef>
                <a:spcPts val="1200"/>
              </a:spcBef>
              <a:defRPr sz="2580"/>
            </a:pPr>
            <a:r>
              <a:t>different guarantees provided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Failure detector</a:t>
            </a:r>
          </a:p>
          <a:p>
            <a:pPr lvl="2" marL="1146810" indent="-382270" defTabSz="502412">
              <a:spcBef>
                <a:spcPts val="1200"/>
              </a:spcBef>
              <a:defRPr sz="2580"/>
            </a:pPr>
            <a:r>
              <a:t>captures reasonable assumptions about the timing behavior of processes and links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276387" y="92980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erfect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perfect links</a:t>
            </a:r>
          </a:p>
        </p:txBody>
      </p:sp>
      <p:sp>
        <p:nvSpPr>
          <p:cNvPr id="399" name="Guarantees if a message is sent, it is delivered by the recipi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Guarantees if a message is sent, it is delivered by the recipient</a:t>
            </a:r>
          </a:p>
          <a:p>
            <a:pPr/>
            <a:r>
              <a:t>Also called reliable links</a:t>
            </a:r>
          </a:p>
        </p:txBody>
      </p:sp>
      <p:sp>
        <p:nvSpPr>
          <p:cNvPr id="4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erfect links module/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Perfect links module/interface</a:t>
            </a:r>
          </a:p>
        </p:txBody>
      </p:sp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4" name="21-Perfect Links Interface.png" descr="21-Perfect Links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149" y="1825960"/>
            <a:ext cx="12034502" cy="7260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erfect links 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perfect links implementation</a:t>
            </a:r>
          </a:p>
        </p:txBody>
      </p:sp>
      <p:sp>
        <p:nvSpPr>
          <p:cNvPr id="407" name="Can be built on top of stubborn lin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be built on top of stubborn links</a:t>
            </a:r>
          </a:p>
          <a:p>
            <a:pPr/>
            <a:r>
              <a:t>Simply eliminate duplicates from the underlying stubborn link</a:t>
            </a:r>
          </a:p>
          <a:p>
            <a:pPr lvl="1"/>
            <a:r>
              <a:t>tracks messages that have been previously delivered</a:t>
            </a:r>
          </a:p>
        </p:txBody>
      </p:sp>
      <p:sp>
        <p:nvSpPr>
          <p:cNvPr id="4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eliminate duplicates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eliminate duplicates algorithm</a:t>
            </a:r>
          </a:p>
        </p:txBody>
      </p:sp>
      <p:sp>
        <p:nvSpPr>
          <p:cNvPr id="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2" name="22-Perfect Links Algorithm.png" descr="22-Perfect Links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523" y="1758950"/>
            <a:ext cx="12261754" cy="6920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ogged perfect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Logged perfect links</a:t>
            </a:r>
          </a:p>
        </p:txBody>
      </p:sp>
      <p:sp>
        <p:nvSpPr>
          <p:cNvPr id="417" name="Used for the crash-recovery process abstra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4" indent="-422274" defTabSz="554990">
              <a:spcBef>
                <a:spcPts val="1400"/>
              </a:spcBef>
              <a:defRPr sz="3800"/>
            </a:pPr>
            <a:r>
              <a:t>Used for the crash-recovery process abstraction</a:t>
            </a:r>
          </a:p>
          <a:p>
            <a:pPr marL="422274" indent="-422274" defTabSz="554990">
              <a:spcBef>
                <a:spcPts val="1400"/>
              </a:spcBef>
              <a:defRPr sz="3800"/>
            </a:pPr>
            <a:r>
              <a:t>Uses stable storage to track message delivery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Accessed through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store</a:t>
            </a:r>
            <a:r>
              <a:t> and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retrieve</a:t>
            </a:r>
            <a:r>
              <a:t> operations</a:t>
            </a:r>
          </a:p>
          <a:p>
            <a:pPr marL="422274" indent="-422274" defTabSz="554990">
              <a:spcBef>
                <a:spcPts val="1400"/>
              </a:spcBef>
              <a:defRPr sz="3800"/>
            </a:pPr>
            <a:r>
              <a:t>Interface of all modules is redefined: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To deliver an event to a higher layer</a:t>
            </a:r>
          </a:p>
          <a:p>
            <a:pPr lvl="2" marL="1266825" indent="-422275" defTabSz="554990">
              <a:spcBef>
                <a:spcPts val="1400"/>
              </a:spcBef>
              <a:defRPr sz="2850"/>
            </a:pPr>
            <a:r>
              <a:t>first log the event in stable storage</a:t>
            </a:r>
          </a:p>
          <a:p>
            <a:pPr lvl="2" marL="1266825" indent="-422275" defTabSz="554990">
              <a:spcBef>
                <a:spcPts val="1400"/>
              </a:spcBef>
              <a:defRPr sz="2850"/>
            </a:pPr>
            <a:r>
              <a:t>trigger ⟨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Deliver</a:t>
            </a:r>
            <a:r>
              <a:t> |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identifier</a:t>
            </a:r>
            <a:r>
              <a:t> ⟩ event where identifier is theme of stable storage variable</a:t>
            </a:r>
          </a:p>
          <a:p>
            <a:pPr lvl="2" marL="1266825" indent="-422275" defTabSz="554990">
              <a:spcBef>
                <a:spcPts val="1400"/>
              </a:spcBef>
              <a:defRPr sz="2850"/>
            </a:pPr>
            <a:r>
              <a:t>Upper layer uses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retrieve</a:t>
            </a:r>
            <a:r>
              <a:t> operation on the variable given by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identifier</a:t>
            </a:r>
          </a:p>
        </p:txBody>
      </p:sp>
      <p:sp>
        <p:nvSpPr>
          <p:cNvPr id="4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1" name="23-Logged Prfct Links Interface.png" descr="23-Logged Prfct Links Interfa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815" y="520388"/>
            <a:ext cx="12509170" cy="8414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6" name="24-Logged Perfect Links Algorithm.png" descr="24-Logged Perfect Links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972" y="161116"/>
            <a:ext cx="12242856" cy="9098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authenticated perfect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authenticated perfect links</a:t>
            </a:r>
          </a:p>
        </p:txBody>
      </p:sp>
      <p:sp>
        <p:nvSpPr>
          <p:cNvPr id="431" name="Used for the arbitrary-fault, or Byzantine, process abstra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for the arbitrary-fault, or Byzantine, process abstraction</a:t>
            </a:r>
          </a:p>
          <a:p>
            <a:pPr/>
            <a:r>
              <a:t>While an adversary can eavesdrop and perhaps intercept messages, we assume that it does not intercept all of them</a:t>
            </a:r>
          </a:p>
          <a:p>
            <a:pPr/>
            <a:r>
              <a:t>Eliminates the forgery of messages by an adversary by using MAC to authenticate messages</a:t>
            </a:r>
          </a:p>
        </p:txBody>
      </p:sp>
      <p:sp>
        <p:nvSpPr>
          <p:cNvPr id="4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5" name="25-Aithenticated Links Interface.png" descr="25-Aithenticated Links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620" y="764327"/>
            <a:ext cx="12525560" cy="7575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8" name="26-Authenticated Links Algorithm.png" descr="26-Authenticated Links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55" y="667578"/>
            <a:ext cx="12593290" cy="7481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roce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processes</a:t>
            </a:r>
          </a:p>
        </p:txBody>
      </p:sp>
      <p:sp>
        <p:nvSpPr>
          <p:cNvPr id="207" name="We abstract the units that are able to perform computations in a distributed system through the notion of a proc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abstract the units that are able to perform computations in a distributed system through the notion of a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process</a:t>
            </a:r>
            <a:r>
              <a:t> </a:t>
            </a:r>
          </a:p>
          <a:p>
            <a:pPr/>
            <a:r>
              <a:t>We consider a system of N processes</a:t>
            </a:r>
          </a:p>
          <a:p>
            <a:pPr lvl="1"/>
            <a:r>
              <a:t>This set will be denoted as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Π</a:t>
            </a:r>
            <a:r>
              <a:t> = {p, q, r, s, …}</a:t>
            </a:r>
          </a:p>
          <a:p>
            <a:pPr lvl="1"/>
            <a:r>
              <a:t>The set is static</a:t>
            </a:r>
          </a:p>
          <a:p>
            <a:pPr lvl="1"/>
            <a:r>
              <a:t>All processes know identities of all other processes</a:t>
            </a:r>
          </a:p>
          <a:p>
            <a:pPr lvl="1"/>
            <a:r>
              <a:t>Sometimes, a function rank :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Π</a:t>
            </a:r>
            <a:r>
              <a:t> → {1,...,N} is used </a:t>
            </a:r>
          </a:p>
          <a:p>
            <a:pPr lvl="1"/>
            <a:r>
              <a:t>All processes run the same local algorithm</a:t>
            </a: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xfrm>
            <a:off x="276387" y="92980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time</a:t>
            </a:r>
          </a:p>
        </p:txBody>
      </p:sp>
      <p:sp>
        <p:nvSpPr>
          <p:cNvPr id="443" name="The concept of time is very important in distributed syst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39" indent="-408939" defTabSz="537463">
              <a:spcBef>
                <a:spcPts val="1300"/>
              </a:spcBef>
              <a:defRPr sz="3680"/>
            </a:pPr>
            <a:r>
              <a:t>The concept of time is very important in distributed systems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What event “happened before” the other event?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The assumptions we make on the underlying system changes our models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What assumptions can we make on message delivery?</a:t>
            </a:r>
          </a:p>
          <a:p>
            <a:pPr lvl="2" marL="1226819" indent="-408940" defTabSz="537463">
              <a:spcBef>
                <a:spcPts val="1300"/>
              </a:spcBef>
              <a:defRPr sz="2760"/>
            </a:pPr>
            <a:r>
              <a:t>time bounds on speed/propagation delay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What assumptions can we make on processing delay?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There are three different primary timing models we use to make assumptions on the system</a:t>
            </a:r>
          </a:p>
        </p:txBody>
      </p:sp>
      <p:sp>
        <p:nvSpPr>
          <p:cNvPr id="4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4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Examples of the need for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Examples of the need for time</a:t>
            </a:r>
          </a:p>
        </p:txBody>
      </p:sp>
      <p:sp>
        <p:nvSpPr>
          <p:cNvPr id="447" name="Distributed database transaction journaling and logg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Distributed database transaction journaling and logging</a:t>
            </a:r>
          </a:p>
          <a:p>
            <a:pPr/>
            <a:r>
              <a:t>Stock market buy and sell orders</a:t>
            </a:r>
          </a:p>
          <a:p>
            <a:pPr/>
            <a:r>
              <a:t>Secure document timestamps (with cryptographic certification)</a:t>
            </a:r>
          </a:p>
          <a:p>
            <a:pPr/>
            <a:r>
              <a:t>Aviation traffic control and position reporting</a:t>
            </a:r>
          </a:p>
          <a:p>
            <a:pPr/>
            <a:r>
              <a:t>Sleep cycles in sensor networks</a:t>
            </a:r>
          </a:p>
          <a:p>
            <a:pPr/>
            <a:r>
              <a:t>…</a:t>
            </a:r>
          </a:p>
        </p:txBody>
      </p:sp>
      <p:sp>
        <p:nvSpPr>
          <p:cNvPr id="4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47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ynchronize physical clock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synchronize physical clocks?</a:t>
            </a:r>
          </a:p>
        </p:txBody>
      </p:sp>
      <p:sp>
        <p:nvSpPr>
          <p:cNvPr id="451" name="External synchroniz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External synchronization</a:t>
            </a:r>
          </a:p>
          <a:p>
            <a:pPr lvl="1"/>
            <a:r>
              <a:t>Consider the source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</a:t>
            </a:r>
            <a:r>
              <a:t> and the synchronization bound   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</a:t>
            </a:r>
            <a:r>
              <a:t> &gt; 0, then none of the clocks drift with more than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</a:t>
            </a:r>
            <a:r>
              <a:t> from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</a:t>
            </a:r>
            <a:r>
              <a:t>, at any time</a:t>
            </a:r>
          </a:p>
          <a:p>
            <a:pPr/>
          </a:p>
          <a:p>
            <a:pPr/>
            <a:r>
              <a:t>Internal synchronization</a:t>
            </a:r>
          </a:p>
          <a:p>
            <a:pPr lvl="1"/>
            <a:r>
              <a:t>Consider the synchronization bound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</a:t>
            </a:r>
            <a:r>
              <a:t> &gt; 0, then at any time, the difference between any two clocks is within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</a:t>
            </a:r>
            <a:r>
              <a:t> </a:t>
            </a:r>
          </a:p>
        </p:txBody>
      </p:sp>
      <p:sp>
        <p:nvSpPr>
          <p:cNvPr id="4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51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algorithm for clock synchron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algorithm for clock synchronization</a:t>
            </a:r>
          </a:p>
        </p:txBody>
      </p:sp>
      <p:sp>
        <p:nvSpPr>
          <p:cNvPr id="455" name="Cristian’s algorith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Cristian’s algorithm </a:t>
            </a:r>
          </a:p>
          <a:p>
            <a:pPr lvl="1"/>
            <a:r>
              <a:t>Uses a time server to synchronize clocks</a:t>
            </a:r>
          </a:p>
          <a:p>
            <a:pPr lvl="1"/>
            <a:r>
              <a:t>Clients ask the time server for time and adjust their clock based on response</a:t>
            </a:r>
          </a:p>
          <a:p>
            <a:pPr lvl="1"/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RTT</a:t>
            </a:r>
            <a:r>
              <a:t> estimated by the client: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send</a:t>
            </a:r>
            <a:r>
              <a:t> -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receive</a:t>
            </a:r>
          </a:p>
          <a:p>
            <a:pPr lvl="1"/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client</a:t>
            </a:r>
            <a:r>
              <a:t> =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server</a:t>
            </a:r>
            <a:r>
              <a:t> + 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RTT</a:t>
            </a:r>
            <a:r>
              <a:t> / 2 )</a:t>
            </a:r>
          </a:p>
        </p:txBody>
      </p:sp>
      <p:sp>
        <p:nvSpPr>
          <p:cNvPr id="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algorithm for clock synchron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algorithm for clock synchronization</a:t>
            </a:r>
          </a:p>
        </p:txBody>
      </p:sp>
      <p:sp>
        <p:nvSpPr>
          <p:cNvPr id="459" name="Berkeley algorith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Berkeley algorithm </a:t>
            </a:r>
          </a:p>
          <a:p>
            <a:pPr lvl="1"/>
            <a:r>
              <a:t>Uses elected master to synchronize </a:t>
            </a:r>
          </a:p>
          <a:p>
            <a:pPr lvl="1"/>
            <a:r>
              <a:t>The master obtains the local time from all machines, adjusts times received for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RTT</a:t>
            </a:r>
            <a:r>
              <a:t> &amp; latency, averages times, and tells each machine how to adjust</a:t>
            </a:r>
          </a:p>
          <a:p>
            <a:pPr lvl="1"/>
            <a:r>
              <a:t>In some systems multiple time servers are used </a:t>
            </a:r>
          </a:p>
          <a:p>
            <a:pPr lvl="1"/>
            <a:r>
              <a:t>Time is more accurate, but still drifts</a:t>
            </a:r>
          </a:p>
        </p:txBody>
      </p:sp>
      <p:sp>
        <p:nvSpPr>
          <p:cNvPr id="4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in practice</a:t>
            </a:r>
          </a:p>
        </p:txBody>
      </p:sp>
      <p:sp>
        <p:nvSpPr>
          <p:cNvPr id="463" name="Synchronize computers across several network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374" indent="-333374" defTabSz="438150">
              <a:spcBef>
                <a:spcPts val="1100"/>
              </a:spcBef>
              <a:defRPr sz="3000"/>
            </a:pPr>
            <a:r>
              <a:t>Synchronize computers across several networks?</a:t>
            </a:r>
          </a:p>
          <a:p>
            <a:pPr marL="333374" indent="-333374" defTabSz="438150">
              <a:spcBef>
                <a:spcPts val="1100"/>
              </a:spcBef>
              <a:defRPr sz="3000"/>
            </a:pPr>
            <a:r>
              <a:t>NTP (network time protocol) is a protocol designed to synchronize the clocks of computers over a network</a:t>
            </a:r>
          </a:p>
          <a:p>
            <a:pPr marL="333374" indent="-333374" defTabSz="438150">
              <a:spcBef>
                <a:spcPts val="1100"/>
              </a:spcBef>
              <a:defRPr sz="3000"/>
            </a:pPr>
            <a:r>
              <a:t>NTP version 3 is an internet draft standard, formalized in RFC 1305</a:t>
            </a:r>
          </a:p>
          <a:p>
            <a:pPr marL="333374" indent="-333374" defTabSz="438150">
              <a:spcBef>
                <a:spcPts val="1100"/>
              </a:spcBef>
              <a:defRPr sz="3000"/>
            </a:pPr>
            <a:r>
              <a:t>NTP version 4 is a significant revision of the NTP standard, current development version</a:t>
            </a:r>
          </a:p>
          <a:p>
            <a:pPr marL="333374" indent="-333374" defTabSz="438150">
              <a:spcBef>
                <a:spcPts val="1100"/>
              </a:spcBef>
              <a:defRPr sz="3000"/>
            </a:pPr>
            <a:r>
              <a:t>Nominal accuracies of low tens of milliseconds on WANs, sub-milliseconds on LANs, and sub-microseconds using a precision time source such as a cesium oscillator or GPS receiver </a:t>
            </a:r>
          </a:p>
          <a:p>
            <a:pPr marL="333374" indent="-333374" defTabSz="438150">
              <a:spcBef>
                <a:spcPts val="1100"/>
              </a:spcBef>
              <a:defRPr sz="3000"/>
            </a:pPr>
            <a:r>
              <a:t>Details</a:t>
            </a:r>
          </a:p>
          <a:p>
            <a:pPr lvl="1" marL="666750" indent="-333375" defTabSz="438150">
              <a:spcBef>
                <a:spcPts val="1100"/>
              </a:spcBef>
              <a:defRPr sz="2550"/>
            </a:pPr>
            <a:r>
              <a:t>www.eecis.udel.edu/~mills/database/brief/overview/overview.ppt</a:t>
            </a:r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63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7" name="Network_Time_Protocol_servers_and_clients.pdf" descr="Network_Time_Protocol_servers_and_client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6177" y="618319"/>
            <a:ext cx="9172446" cy="8218200"/>
          </a:xfrm>
          <a:prstGeom prst="rect">
            <a:avLst/>
          </a:prstGeom>
          <a:ln w="12700"/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marzullo’s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marzullo’s algorithm</a:t>
            </a:r>
          </a:p>
        </p:txBody>
      </p:sp>
      <p:sp>
        <p:nvSpPr>
          <p:cNvPr id="470" name="Set of clock sources with times ti and precisions di…"/>
          <p:cNvSpPr txBox="1"/>
          <p:nvPr>
            <p:ph type="body" idx="1"/>
          </p:nvPr>
        </p:nvSpPr>
        <p:spPr>
          <a:xfrm>
            <a:off x="406400" y="1968500"/>
            <a:ext cx="12192000" cy="4919710"/>
          </a:xfrm>
          <a:prstGeom prst="rect">
            <a:avLst/>
          </a:prstGeom>
        </p:spPr>
        <p:txBody>
          <a:bodyPr/>
          <a:lstStyle/>
          <a:p>
            <a:pPr/>
            <a:r>
              <a:t>Set of clock sources with times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and precisions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</a:p>
          <a:p>
            <a:pPr/>
            <a:r>
              <a:t>That is times are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±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or [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-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+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]</a:t>
            </a:r>
          </a:p>
          <a:p>
            <a:pPr/>
            <a:r>
              <a:t>Choose the smallest interval consistent with the largest number of sources</a:t>
            </a:r>
          </a:p>
          <a:p>
            <a:pPr/>
            <a:r>
              <a:t>E.g, {10 ± 2, 12 ± 1, 11 ± 1} ({[8,12], [11,13], [10,12]}) Resulting time is [11,12] or 11.5 ± 0.5</a:t>
            </a:r>
          </a:p>
        </p:txBody>
      </p:sp>
      <p:sp>
        <p:nvSpPr>
          <p:cNvPr id="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2" name="28-Marzullos Algorithm.png" descr="28-Marzullos Algorith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289" y="6757528"/>
            <a:ext cx="5326221" cy="2714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2" grpId="2"/>
      <p:bldP build="p" bldLvl="1" animBg="1" rev="0" advAuto="0" spid="470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ming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timing models</a:t>
            </a:r>
          </a:p>
        </p:txBody>
      </p:sp>
      <p:sp>
        <p:nvSpPr>
          <p:cNvPr id="475" name="Asynchronous syst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Asynchronous systems</a:t>
            </a:r>
          </a:p>
          <a:p>
            <a:pPr/>
            <a:r>
              <a:t>Synchronous systems</a:t>
            </a:r>
          </a:p>
          <a:p>
            <a:pPr/>
            <a:r>
              <a:t>Partially synchronous systems</a:t>
            </a:r>
          </a:p>
        </p:txBody>
      </p:sp>
      <p:sp>
        <p:nvSpPr>
          <p:cNvPr id="4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asynchronous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asynchronous systems</a:t>
            </a:r>
          </a:p>
        </p:txBody>
      </p:sp>
      <p:sp>
        <p:nvSpPr>
          <p:cNvPr id="479" name="Absolutely no assumptions made on timing of underlying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1300"/>
              </a:spcBef>
              <a:defRPr sz="3720"/>
            </a:pPr>
            <a:r>
              <a:t>Absolutely no assumptions made on timing of underlying system</a:t>
            </a:r>
          </a:p>
          <a:p>
            <a:pPr marL="413384" indent="-413384" defTabSz="543305">
              <a:spcBef>
                <a:spcPts val="1300"/>
              </a:spcBef>
              <a:defRPr sz="3720"/>
            </a:pPr>
            <a:r>
              <a:t>No process has access to some globally synchronous physical clock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time measured through transmission and delivery of messages 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called logical time using a logical clock</a:t>
            </a:r>
          </a:p>
          <a:p>
            <a:pPr lvl="2" marL="1240155" indent="-413384" defTabSz="543305">
              <a:spcBef>
                <a:spcPts val="1300"/>
              </a:spcBef>
              <a:defRPr sz="2790"/>
            </a:pPr>
            <a:r>
              <a:t>also called Lamport Clocks</a:t>
            </a:r>
          </a:p>
          <a:p>
            <a:pPr marL="413384" indent="-413384" defTabSz="543305">
              <a:spcBef>
                <a:spcPts val="1300"/>
              </a:spcBef>
              <a:defRPr sz="3720"/>
            </a:pPr>
            <a:r>
              <a:t>No assumptions on time bounds of communication or processor delays</a:t>
            </a:r>
          </a:p>
        </p:txBody>
      </p:sp>
      <p:sp>
        <p:nvSpPr>
          <p:cNvPr id="4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7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ess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messages</a:t>
            </a:r>
          </a:p>
        </p:txBody>
      </p:sp>
      <p:sp>
        <p:nvSpPr>
          <p:cNvPr id="211" name="The processes communicate by exchanging mess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processes communicate by exchanging messages </a:t>
            </a:r>
          </a:p>
          <a:p>
            <a:pPr lvl="1"/>
            <a:r>
              <a:t>messages are uniquely identified by their original sender process using</a:t>
            </a:r>
          </a:p>
          <a:p>
            <a:pPr lvl="2"/>
            <a:r>
              <a:t>a sequence number</a:t>
            </a:r>
          </a:p>
          <a:p>
            <a:pPr lvl="2"/>
            <a:r>
              <a:t>the process identifier </a:t>
            </a:r>
          </a:p>
          <a:p>
            <a:pPr/>
            <a:r>
              <a:t>All messages sent in the system are thus unique</a:t>
            </a:r>
          </a:p>
          <a:p>
            <a:pPr/>
            <a:r>
              <a:t>Messages exchanged in the system using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links</a:t>
            </a:r>
          </a:p>
        </p:txBody>
      </p:sp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276387" y="92980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1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ogical time in asynchronous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logical time in asynchronous systems</a:t>
            </a:r>
          </a:p>
        </p:txBody>
      </p:sp>
      <p:sp>
        <p:nvSpPr>
          <p:cNvPr id="483" name="Each process p keeps an integer called logical clock lp, initially 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1200"/>
              </a:spcBef>
              <a:defRPr sz="3320"/>
            </a:pPr>
            <a:r>
              <a:t>Each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keeps an integer called logical clock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l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, initially 0</a:t>
            </a:r>
          </a:p>
          <a:p>
            <a:pPr marL="368934" indent="-368934" defTabSz="484886">
              <a:spcBef>
                <a:spcPts val="1200"/>
              </a:spcBef>
              <a:defRPr sz="3320"/>
            </a:pPr>
            <a:r>
              <a:t>When an event occurs at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, the logical clock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l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is incremented by one unit </a:t>
            </a:r>
          </a:p>
          <a:p>
            <a:pPr marL="368934" indent="-368934" defTabSz="484886">
              <a:spcBef>
                <a:spcPts val="1200"/>
              </a:spcBef>
              <a:defRPr sz="3320"/>
            </a:pPr>
            <a:r>
              <a:t>When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sends a message:</a:t>
            </a:r>
          </a:p>
          <a:p>
            <a:pPr lvl="1" marL="737869" indent="-368934" defTabSz="484886">
              <a:spcBef>
                <a:spcPts val="1200"/>
              </a:spcBef>
              <a:defRPr sz="2822"/>
            </a:pPr>
            <a:r>
              <a:t>add timestamp to message with value of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l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at that the moment of sending the message</a:t>
            </a:r>
          </a:p>
          <a:p>
            <a:pPr lvl="1" marL="737869" indent="-368934" defTabSz="484886">
              <a:spcBef>
                <a:spcPts val="1200"/>
              </a:spcBef>
              <a:defRPr sz="2822"/>
            </a:pPr>
            <a:r>
              <a:t>The timestamp of an event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t> is denoted by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t>)</a:t>
            </a:r>
          </a:p>
          <a:p>
            <a:pPr marL="368934" indent="-368934" defTabSz="484886">
              <a:spcBef>
                <a:spcPts val="1200"/>
              </a:spcBef>
              <a:defRPr sz="3320"/>
            </a:pPr>
            <a:r>
              <a:t>When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receives a message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 with timestamp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increments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l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using:</a:t>
            </a:r>
          </a:p>
          <a:p>
            <a:pPr lvl="1" marL="737869" indent="-368934" defTabSz="484886">
              <a:spcBef>
                <a:spcPts val="1200"/>
              </a:spcBef>
              <a:defRPr sz="2822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l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:= max{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l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,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} + 1 </a:t>
            </a:r>
          </a:p>
        </p:txBody>
      </p:sp>
      <p:sp>
        <p:nvSpPr>
          <p:cNvPr id="4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83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ogical clo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logical clocks</a:t>
            </a:r>
          </a:p>
        </p:txBody>
      </p:sp>
      <p:sp>
        <p:nvSpPr>
          <p:cNvPr id="487" name="Captures cause–effect relations in systems where the processes can only interact through message exchan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1300"/>
              </a:spcBef>
              <a:defRPr sz="3559"/>
            </a:pPr>
            <a:r>
              <a:t>Captures cause–effect relations in systems where the processes can only interact through message exchanges</a:t>
            </a:r>
          </a:p>
          <a:p>
            <a:pPr marL="395604" indent="-395604" defTabSz="519937">
              <a:spcBef>
                <a:spcPts val="1300"/>
              </a:spcBef>
              <a:defRPr sz="3559"/>
            </a:pPr>
            <a:r>
              <a:t>We say event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may have potentially caused another event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, denoted as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→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, when one of the following conditions apply </a:t>
            </a:r>
          </a:p>
          <a:p>
            <a:pPr lvl="1" marL="791209" indent="-395604" defTabSz="519937">
              <a:spcBef>
                <a:spcPts val="1300"/>
              </a:spcBef>
              <a:defRPr sz="3026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and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 occurred at the same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and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occurred before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lvl="1" marL="791209" indent="-395604" defTabSz="519937">
              <a:spcBef>
                <a:spcPts val="1300"/>
              </a:spcBef>
              <a:defRPr sz="3026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corresponds to the transmission of a message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 at a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and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 to the reception of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 at some other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lvl="1" marL="791209" indent="-395604" defTabSz="519937">
              <a:spcBef>
                <a:spcPts val="1300"/>
              </a:spcBef>
              <a:defRPr sz="3026"/>
            </a:pPr>
            <a:r>
              <a:t>there exists some event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t>′, such that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→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t>′ and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t>′ →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 </a:t>
            </a:r>
          </a:p>
        </p:txBody>
      </p:sp>
      <p:sp>
        <p:nvSpPr>
          <p:cNvPr id="4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87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happens before 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happens before relation</a:t>
            </a:r>
          </a:p>
        </p:txBody>
      </p:sp>
      <p:sp>
        <p:nvSpPr>
          <p:cNvPr id="491" name="if events are timestamped with logical clocks then…"/>
          <p:cNvSpPr txBox="1"/>
          <p:nvPr>
            <p:ph type="body" sz="half" idx="1"/>
          </p:nvPr>
        </p:nvSpPr>
        <p:spPr>
          <a:xfrm>
            <a:off x="406400" y="1968500"/>
            <a:ext cx="12192000" cy="2747702"/>
          </a:xfrm>
          <a:prstGeom prst="rect">
            <a:avLst/>
          </a:prstGeom>
        </p:spPr>
        <p:txBody>
          <a:bodyPr/>
          <a:lstStyle/>
          <a:p>
            <a:pPr/>
            <a:r>
              <a:t>if events are timestamped with logical clocks then</a:t>
            </a:r>
          </a:p>
          <a:p>
            <a:pPr lvl="1"/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→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 ⇒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) &lt;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)</a:t>
            </a:r>
          </a:p>
          <a:p>
            <a:pPr/>
            <a:r>
              <a:t>The reverse is NOT true</a:t>
            </a:r>
          </a:p>
        </p:txBody>
      </p:sp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3" name="27-Happens-Before Relation.png" descr="27-Happens-Before Rel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4829858"/>
            <a:ext cx="11379200" cy="427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oncurrent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Concurrent events</a:t>
            </a:r>
          </a:p>
        </p:txBody>
      </p:sp>
      <p:sp>
        <p:nvSpPr>
          <p:cNvPr id="496" name="Concurrent events a and b are concurrent if neither causally influences the oth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1154" indent="-351154" defTabSz="461518">
              <a:spcBef>
                <a:spcPts val="1100"/>
              </a:spcBef>
              <a:defRPr sz="3160"/>
            </a:pPr>
            <a:r>
              <a:t>Concurrent events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 and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</a:t>
            </a:r>
            <a:r>
              <a:t> are concurrent if neither causally influences the other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Logical clocks assign order to events that are causally independent, in other words events that are causally independent appear as if they happened in a certain order</a:t>
            </a:r>
          </a:p>
          <a:p>
            <a:pPr lvl="1" marL="702310" indent="-351155" defTabSz="461518">
              <a:spcBef>
                <a:spcPts val="1100"/>
              </a:spcBef>
              <a:defRPr sz="2686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 →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</a:t>
            </a:r>
            <a:r>
              <a:t> implies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) &lt;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</a:t>
            </a:r>
            <a:r>
              <a:t>) </a:t>
            </a:r>
          </a:p>
          <a:p>
            <a:pPr lvl="1" marL="702310" indent="-351155" defTabSz="461518">
              <a:spcBef>
                <a:spcPts val="1100"/>
              </a:spcBef>
              <a:defRPr sz="2686"/>
            </a:pPr>
            <a:r>
              <a:t>C(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) &lt; C(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</a:t>
            </a:r>
            <a:r>
              <a:t>) implies ¬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</a:t>
            </a:r>
            <a:r>
              <a:t> →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 </a:t>
            </a:r>
          </a:p>
          <a:p>
            <a:pPr lvl="1" marL="702310" indent="-351155" defTabSz="461518">
              <a:spcBef>
                <a:spcPts val="1100"/>
              </a:spcBef>
              <a:defRPr sz="2686"/>
            </a:pPr>
            <a:r>
              <a:t>C(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) &lt; C(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</a:t>
            </a:r>
            <a:r>
              <a:t>)  does not imply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</a:t>
            </a:r>
            <a:r>
              <a:t> →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</a:t>
            </a:r>
            <a:r>
              <a:t> !!!</a:t>
            </a:r>
          </a:p>
          <a:p>
            <a:pPr marL="351154" indent="-351154" defTabSz="461518">
              <a:spcBef>
                <a:spcPts val="1100"/>
              </a:spcBef>
              <a:defRPr sz="3160"/>
            </a:pPr>
          </a:p>
          <a:p>
            <a:pPr marL="351154" indent="-351154" defTabSz="461518">
              <a:spcBef>
                <a:spcPts val="1100"/>
              </a:spcBef>
              <a:defRPr sz="3160"/>
            </a:pPr>
            <a:r>
              <a:t>We need higher resilience</a:t>
            </a:r>
          </a:p>
        </p:txBody>
      </p:sp>
      <p:sp>
        <p:nvSpPr>
          <p:cNvPr id="4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vector clo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vector clocks</a:t>
            </a:r>
          </a:p>
        </p:txBody>
      </p:sp>
      <p:sp>
        <p:nvSpPr>
          <p:cNvPr id="500" name="Each process maintains vector Vi  initially [0, 0, ...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process maintains vector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 initially [0, 0, ...]</a:t>
            </a:r>
          </a:p>
          <a:p>
            <a:pPr/>
            <a:r>
              <a:t>When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executes an event, it increments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[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] </a:t>
            </a:r>
          </a:p>
          <a:p>
            <a:pPr/>
            <a:r>
              <a:t>When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does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send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) to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j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 piggybacks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</a:p>
          <a:p>
            <a:pPr/>
            <a:r>
              <a:t>When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does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receive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) from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k</a:t>
            </a:r>
          </a:p>
          <a:p>
            <a:pPr lvl="1"/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[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] =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[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] + 1</a:t>
            </a:r>
          </a:p>
          <a:p>
            <a:pPr lvl="1"/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= sup(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i</a:t>
            </a:r>
            <a:r>
              <a:t> 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.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t>),	</a:t>
            </a:r>
          </a:p>
          <a:p>
            <a:pPr lvl="2"/>
            <a:r>
              <a:t>where sup(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 ) = V s.t. ∀ j: 1 ≤ j ≤ n,	                                    V[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j</a:t>
            </a:r>
            <a:r>
              <a:t>] = max(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[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j</a:t>
            </a:r>
            <a:r>
              <a:t>],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 [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j</a:t>
            </a:r>
            <a:r>
              <a:t>])</a:t>
            </a:r>
          </a:p>
        </p:txBody>
      </p:sp>
      <p:sp>
        <p:nvSpPr>
          <p:cNvPr id="5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vector clocks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vector clocks example</a:t>
            </a:r>
          </a:p>
        </p:txBody>
      </p:sp>
      <p:sp>
        <p:nvSpPr>
          <p:cNvPr id="5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5" name="29-Vector Clocks.png" descr="29-Vector Cloc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027" y="1949450"/>
            <a:ext cx="12422746" cy="6245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ordering with vector clo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ordering with vector clocks</a:t>
            </a:r>
          </a:p>
        </p:txBody>
      </p:sp>
      <p:sp>
        <p:nvSpPr>
          <p:cNvPr id="508" name="VC(x) denotes the vector clock of event x, and VC(x)z denotes the component of that clock for process z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4" indent="-422274" defTabSz="554990">
              <a:spcBef>
                <a:spcPts val="1400"/>
              </a:spcBef>
              <a:defRPr sz="3800"/>
            </a:pPr>
            <a:r>
              <a:t>VC(x) denotes the vector clock of event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x</a:t>
            </a:r>
            <a:r>
              <a:t>, and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VC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x</a:t>
            </a:r>
            <a:r>
              <a:t>)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z</a:t>
            </a:r>
            <a:r>
              <a:t> denotes the component of that clock for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z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marL="422274" indent="-422274" defTabSz="554990">
              <a:spcBef>
                <a:spcPts val="1400"/>
              </a:spcBef>
              <a:defRPr sz="38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⟺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∀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∧</m:t>
                  </m:r>
                </m:oMath>
              </m:oMathPara>
            </a14:m>
          </a:p>
          <a:p>
            <a:pPr lvl="1" marL="0" indent="0" defTabSz="554990">
              <a:spcBef>
                <a:spcPts val="1400"/>
              </a:spcBef>
              <a:buClrTx/>
              <a:buSzTx/>
              <a:buFontTx/>
              <a:buNone/>
              <a:defRPr sz="3230"/>
            </a:pPr>
            <a:r>
              <a:t>            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∃</m:t>
                </m:r>
                <m:sSup>
                  <m:e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p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sSub>
                  <m:e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b>
                    <m:sSup>
                      <m:e>
                        <m:r>
                          <a:rPr xmlns:a="http://schemas.openxmlformats.org/drawingml/2006/main"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xmlns:a="http://schemas.openxmlformats.org/drawingml/2006/main"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sub>
                </m:sSub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sSub>
                  <m:e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b>
                    <m:sSup>
                      <m:e>
                        <m:r>
                          <a:rPr xmlns:a="http://schemas.openxmlformats.org/drawingml/2006/main"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xmlns:a="http://schemas.openxmlformats.org/drawingml/2006/main"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sub>
                </m:sSub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marL="496794" indent="-496794" defTabSz="554990">
              <a:spcBef>
                <a:spcPts val="1400"/>
              </a:spcBef>
              <a:buChar char="‣"/>
              <a:defRPr sz="3800"/>
            </a:pPr>
            <a:r>
              <a:t>In English,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VC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x</a:t>
            </a:r>
            <a:r>
              <a:t>) is less than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VC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y</a:t>
            </a:r>
            <a:r>
              <a:t>), if and only if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VC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x</a:t>
            </a:r>
            <a:r>
              <a:t>)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z</a:t>
            </a:r>
            <a:r>
              <a:t> is less than or equal to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VC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y</a:t>
            </a:r>
            <a:r>
              <a:t>)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z</a:t>
            </a:r>
            <a:r>
              <a:t> for all process indices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z</a:t>
            </a:r>
            <a:r>
              <a:t>, and at least one of those relationships is strictly smaller (that is,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VC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x</a:t>
            </a:r>
            <a:r>
              <a:t>)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z</a:t>
            </a:r>
            <a:r>
              <a:rPr baseline="-5999"/>
              <a:t>’</a:t>
            </a:r>
            <a:r>
              <a:t> &lt;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VC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y</a:t>
            </a:r>
            <a:r>
              <a:t>)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z</a:t>
            </a:r>
            <a:r>
              <a:rPr baseline="-5999"/>
              <a:t>’</a:t>
            </a:r>
            <a:r>
              <a:t>)</a:t>
            </a:r>
          </a:p>
          <a:p>
            <a:pPr marL="496794" indent="-496794" defTabSz="554990">
              <a:spcBef>
                <a:spcPts val="1400"/>
              </a:spcBef>
              <a:buChar char="‣"/>
              <a:defRPr sz="3800"/>
            </a:pPr>
            <a:r>
              <a:t>It is asymmetric and transitive</a:t>
            </a:r>
          </a:p>
        </p:txBody>
      </p:sp>
      <p:sp>
        <p:nvSpPr>
          <p:cNvPr id="5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08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ome papers (i.e., some incentive opportunitie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spcBef>
                <a:spcPts val="2100"/>
              </a:spcBef>
              <a:defRPr sz="5775"/>
            </a:lvl1pPr>
          </a:lstStyle>
          <a:p>
            <a:pPr/>
            <a:r>
              <a:t>some papers (i.e., some incentive opportunities)</a:t>
            </a:r>
          </a:p>
        </p:txBody>
      </p:sp>
      <p:sp>
        <p:nvSpPr>
          <p:cNvPr id="512" name="Time, Clocks, and The Ordering of Events in Distributed Systems. L. Lamport, CACM 27(7): 558-565, 1978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Time, Clocks, and The Ordering of Events in Distributed Systems. L. Lamport, CACM 27(7): 558-565, 1978.</a:t>
            </a:r>
          </a:p>
          <a:p>
            <a:pPr/>
            <a:r>
              <a:t>Virtual Time and Global States of Distributed Systems, F. Mattern, WDPA’89.</a:t>
            </a:r>
          </a:p>
        </p:txBody>
      </p:sp>
      <p:sp>
        <p:nvSpPr>
          <p:cNvPr id="5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other clocks exis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other clocks exist…</a:t>
            </a:r>
          </a:p>
        </p:txBody>
      </p:sp>
      <p:sp>
        <p:nvSpPr>
          <p:cNvPr id="516" name="Matrix cloc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Matrix clocks</a:t>
            </a:r>
          </a:p>
          <a:p>
            <a:pPr/>
            <a:r>
              <a:t>Plausible clocks</a:t>
            </a:r>
          </a:p>
          <a:p>
            <a:pPr/>
            <a:r>
              <a:t>Hierarchical clocks</a:t>
            </a:r>
          </a:p>
          <a:p>
            <a:pPr/>
            <a:r>
              <a:t>…</a:t>
            </a:r>
          </a:p>
        </p:txBody>
      </p:sp>
      <p:sp>
        <p:nvSpPr>
          <p:cNvPr id="5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ynchronous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synchronous systems</a:t>
            </a:r>
          </a:p>
        </p:txBody>
      </p:sp>
      <p:sp>
        <p:nvSpPr>
          <p:cNvPr id="520" name="Assumes the following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4" indent="-431164" defTabSz="566674">
              <a:spcBef>
                <a:spcPts val="1400"/>
              </a:spcBef>
              <a:defRPr sz="3880"/>
            </a:pPr>
            <a:r>
              <a:t>Assumes the following:</a:t>
            </a:r>
          </a:p>
          <a:p>
            <a:pPr lvl="1" marL="862330" indent="-431165" defTabSz="566674">
              <a:spcBef>
                <a:spcPts val="1400"/>
              </a:spcBef>
              <a:defRPr sz="3298"/>
            </a:pPr>
            <a:r>
              <a:t>Synchronous computation</a:t>
            </a:r>
          </a:p>
          <a:p>
            <a:pPr lvl="2" marL="1293495" indent="-431165" defTabSz="566674">
              <a:spcBef>
                <a:spcPts val="1400"/>
              </a:spcBef>
              <a:defRPr sz="2910"/>
            </a:pPr>
            <a:r>
              <a:t>There is a known upper bound on processing delays </a:t>
            </a:r>
          </a:p>
          <a:p>
            <a:pPr lvl="1" marL="862330" indent="-431165" defTabSz="566674">
              <a:spcBef>
                <a:spcPts val="1400"/>
              </a:spcBef>
              <a:defRPr sz="3298"/>
            </a:pPr>
            <a:r>
              <a:t>Synchronous communication</a:t>
            </a:r>
          </a:p>
          <a:p>
            <a:pPr lvl="2" marL="1293495" indent="-431165" defTabSz="566674">
              <a:spcBef>
                <a:spcPts val="1400"/>
              </a:spcBef>
              <a:defRPr sz="2910"/>
            </a:pPr>
            <a:r>
              <a:t>There is a known upper bound on message transmission delays </a:t>
            </a:r>
          </a:p>
          <a:p>
            <a:pPr lvl="1" marL="862330" indent="-431165" defTabSz="566674">
              <a:spcBef>
                <a:spcPts val="1400"/>
              </a:spcBef>
              <a:defRPr sz="3298"/>
            </a:pPr>
            <a:r>
              <a:t>OR</a:t>
            </a:r>
          </a:p>
          <a:p>
            <a:pPr lvl="2" marL="1293495" indent="-431165" defTabSz="566674">
              <a:spcBef>
                <a:spcPts val="1400"/>
              </a:spcBef>
              <a:defRPr sz="2910"/>
            </a:pPr>
            <a:r>
              <a:t>Synchronous physical clocks</a:t>
            </a:r>
          </a:p>
          <a:p>
            <a:pPr lvl="3" marL="1724660" indent="-431165" defTabSz="566674">
              <a:spcBef>
                <a:spcPts val="1400"/>
              </a:spcBef>
              <a:defRPr sz="2910"/>
            </a:pPr>
            <a:r>
              <a:t>Every process is equipped with a local physical clock </a:t>
            </a:r>
          </a:p>
          <a:p>
            <a:pPr lvl="3" marL="1724660" indent="-431165" defTabSz="566674">
              <a:spcBef>
                <a:spcPts val="1400"/>
              </a:spcBef>
              <a:defRPr sz="2910"/>
            </a:pPr>
            <a:r>
              <a:t>There is a known upper bound on the rate at which the local physical clock deviates from a global real-time clock </a:t>
            </a:r>
          </a:p>
        </p:txBody>
      </p:sp>
      <p:sp>
        <p:nvSpPr>
          <p:cNvPr id="5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utomata and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automata and steps</a:t>
            </a:r>
          </a:p>
        </p:txBody>
      </p:sp>
      <p:sp>
        <p:nvSpPr>
          <p:cNvPr id="215" name="A distributed algorithm consists of a distributed collection of automata, one per process…"/>
          <p:cNvSpPr txBox="1"/>
          <p:nvPr>
            <p:ph type="body" idx="1"/>
          </p:nvPr>
        </p:nvSpPr>
        <p:spPr>
          <a:xfrm>
            <a:off x="406400" y="2298029"/>
            <a:ext cx="12192000" cy="6721750"/>
          </a:xfrm>
          <a:prstGeom prst="rect">
            <a:avLst/>
          </a:prstGeom>
        </p:spPr>
        <p:txBody>
          <a:bodyPr/>
          <a:lstStyle/>
          <a:p>
            <a:pPr/>
            <a:r>
              <a:t>A distributed algorithm consists of a distributed collection of automata, one per process</a:t>
            </a:r>
          </a:p>
          <a:p>
            <a:pPr/>
            <a:r>
              <a:t>The automaton at a process regulates the way the process executes its computation steps, i.e., how it reacts to a message </a:t>
            </a:r>
          </a:p>
          <a:p>
            <a:pPr/>
            <a:r>
              <a:t>Every process is implemented by the same automaton:</a:t>
            </a:r>
          </a:p>
          <a:p>
            <a:pPr lvl="1"/>
            <a:r>
              <a:t>they interact through some means of communication 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276387" y="92980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13-Processes on Communication Abstraction.png" descr="13-Processes on Communication Abstra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4927" y="117958"/>
            <a:ext cx="5490305" cy="2138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5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More form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More formally</a:t>
            </a:r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841" y="2143040"/>
            <a:ext cx="12419118" cy="4535071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—"/>
          <p:cNvSpPr txBox="1"/>
          <p:nvPr/>
        </p:nvSpPr>
        <p:spPr>
          <a:xfrm>
            <a:off x="6457950" y="4616450"/>
            <a:ext cx="266700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—</a:t>
            </a:r>
          </a:p>
        </p:txBody>
      </p:sp>
      <p:sp>
        <p:nvSpPr>
          <p:cNvPr id="527" name="—"/>
          <p:cNvSpPr txBox="1"/>
          <p:nvPr/>
        </p:nvSpPr>
        <p:spPr>
          <a:xfrm>
            <a:off x="6457950" y="5079517"/>
            <a:ext cx="266700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—</a:t>
            </a:r>
          </a:p>
        </p:txBody>
      </p:sp>
      <p:sp>
        <p:nvSpPr>
          <p:cNvPr id="528" name="(Modular paper has typo, uses “ ” instead of “—“)"/>
          <p:cNvSpPr txBox="1"/>
          <p:nvPr/>
        </p:nvSpPr>
        <p:spPr>
          <a:xfrm>
            <a:off x="770823" y="7111831"/>
            <a:ext cx="5839873" cy="4858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(Modular paper has typo, uses “</a:t>
            </a:r>
            <a14:m>
              <m:oMath>
                <m:r>
                  <a:rPr xmlns:a="http://schemas.openxmlformats.org/drawingml/2006/main" sz="2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⊥</m:t>
                </m:r>
              </m:oMath>
            </a14:m>
            <a:r>
              <a:t>” instead of “—“)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implications of a synchronous 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implications of a synchronous system</a:t>
            </a:r>
          </a:p>
        </p:txBody>
      </p:sp>
      <p:sp>
        <p:nvSpPr>
          <p:cNvPr id="531" name="Timed failure dete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1300"/>
              </a:spcBef>
              <a:defRPr sz="3520"/>
            </a:pPr>
            <a:r>
              <a:t>Timed failure detection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Every crash of a process may be detected within bounded time 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Can be achieved using heartbeats</a:t>
            </a:r>
          </a:p>
          <a:p>
            <a:pPr marL="391159" indent="-391159" defTabSz="514095">
              <a:spcBef>
                <a:spcPts val="1300"/>
              </a:spcBef>
              <a:defRPr sz="3520"/>
            </a:pPr>
            <a:r>
              <a:t>Measure of transit delays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Possible to get a good approximation of the delays of messages 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can then infer which nodes are more distant or connected by slower or overloaded links </a:t>
            </a:r>
          </a:p>
          <a:p>
            <a:pPr marL="391159" indent="-391159" defTabSz="514095">
              <a:spcBef>
                <a:spcPts val="1300"/>
              </a:spcBef>
              <a:defRPr sz="3520"/>
            </a:pPr>
            <a:r>
              <a:t>Coordination based on time</a:t>
            </a:r>
          </a:p>
          <a:p>
            <a:pPr lvl="1" marL="782319" indent="-391159" defTabSz="514095">
              <a:spcBef>
                <a:spcPts val="1300"/>
              </a:spcBef>
              <a:defRPr sz="2992"/>
            </a:pPr>
            <a:r>
              <a:t>can implement a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lease</a:t>
            </a:r>
            <a:r>
              <a:t> abstraction that provides the right to execute some action during a fixed time period, e.g., a file</a:t>
            </a:r>
          </a:p>
        </p:txBody>
      </p:sp>
      <p:sp>
        <p:nvSpPr>
          <p:cNvPr id="5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31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implications of a synchronous system cont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spcBef>
                <a:spcPts val="2300"/>
              </a:spcBef>
              <a:defRPr sz="6225"/>
            </a:lvl1pPr>
          </a:lstStyle>
          <a:p>
            <a:pPr/>
            <a:r>
              <a:t>implications of a synchronous system cont.</a:t>
            </a:r>
          </a:p>
        </p:txBody>
      </p:sp>
      <p:sp>
        <p:nvSpPr>
          <p:cNvPr id="535" name="Worst-case performa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1300"/>
              </a:spcBef>
              <a:defRPr sz="3559"/>
            </a:pPr>
            <a:r>
              <a:t>Worst-case performance</a:t>
            </a:r>
          </a:p>
          <a:p>
            <a:pPr lvl="1" marL="791209" indent="-395604" defTabSz="519937">
              <a:spcBef>
                <a:spcPts val="1300"/>
              </a:spcBef>
              <a:defRPr sz="3026"/>
            </a:pPr>
            <a:r>
              <a:t>By assuming a bound on the number of faults and on the load of the system, it is possible to derive worst-case response times for any given algorithm </a:t>
            </a:r>
          </a:p>
          <a:p>
            <a:pPr lvl="2" marL="1186814" indent="-395604" defTabSz="519937">
              <a:spcBef>
                <a:spcPts val="1300"/>
              </a:spcBef>
              <a:defRPr sz="2670"/>
            </a:pPr>
            <a:r>
              <a:t>allows a process to know when a message is received after it is sent</a:t>
            </a:r>
          </a:p>
          <a:p>
            <a:pPr marL="395604" indent="-395604" defTabSz="519937">
              <a:spcBef>
                <a:spcPts val="1300"/>
              </a:spcBef>
              <a:defRPr sz="3559"/>
            </a:pPr>
            <a:r>
              <a:t>Synchronized clocks</a:t>
            </a:r>
          </a:p>
          <a:p>
            <a:pPr lvl="1" marL="791209" indent="-395604" defTabSz="519937">
              <a:spcBef>
                <a:spcPts val="1300"/>
              </a:spcBef>
              <a:defRPr sz="3026"/>
            </a:pPr>
            <a:r>
              <a:t>possible to synchronize the clocks of the different processes so that they are never apart by more than some known constant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t> </a:t>
            </a:r>
          </a:p>
          <a:p>
            <a:pPr lvl="2" marL="1186814" indent="-395604" defTabSz="519937">
              <a:spcBef>
                <a:spcPts val="1300"/>
              </a:spcBef>
              <a:defRPr sz="2670"/>
            </a:pPr>
            <a:r>
              <a:t>called the clock synchronization precision</a:t>
            </a:r>
          </a:p>
          <a:p>
            <a:pPr lvl="2" marL="1186814" indent="-395604" defTabSz="519937">
              <a:spcBef>
                <a:spcPts val="1300"/>
              </a:spcBef>
              <a:defRPr sz="2670"/>
            </a:pPr>
            <a:r>
              <a:t>allows for synchronized global steps</a:t>
            </a:r>
          </a:p>
          <a:p>
            <a:pPr lvl="2" marL="1186814" indent="-395604" defTabSz="519937">
              <a:spcBef>
                <a:spcPts val="1300"/>
              </a:spcBef>
              <a:defRPr sz="2670"/>
            </a:pPr>
            <a:r>
              <a:t>using timestamps can order all events in the system</a:t>
            </a:r>
          </a:p>
        </p:txBody>
      </p:sp>
      <p:sp>
        <p:nvSpPr>
          <p:cNvPr id="5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35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assuming a synchronous 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assuming a synchronous system</a:t>
            </a:r>
          </a:p>
        </p:txBody>
      </p:sp>
      <p:sp>
        <p:nvSpPr>
          <p:cNvPr id="541" name="Limitation becomes the coverage of the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Limitation becomes the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coverage</a:t>
            </a:r>
            <a:r>
              <a:t> of the model</a:t>
            </a:r>
          </a:p>
          <a:p>
            <a:pPr/>
            <a:r>
              <a:t>Typically requires careful analysis of the network and processing load and the use of appropriate processor and network scheduling algorithms </a:t>
            </a:r>
          </a:p>
          <a:p>
            <a:pPr/>
            <a:r>
              <a:t>Feasible for LANs</a:t>
            </a:r>
          </a:p>
          <a:p>
            <a:pPr lvl="1"/>
            <a:r>
              <a:t>but NOT for large-scale systems such as the Internet</a:t>
            </a:r>
          </a:p>
          <a:p>
            <a:pPr/>
            <a:r>
              <a:t>For Internet, some delays can be large</a:t>
            </a:r>
          </a:p>
          <a:p>
            <a:pPr lvl="1"/>
            <a:r>
              <a:t>if assuming a bound, must assume large enough bound to cover all cases making application too slow</a:t>
            </a:r>
          </a:p>
        </p:txBody>
      </p:sp>
      <p:sp>
        <p:nvSpPr>
          <p:cNvPr id="5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41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artially synchronous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partially synchronous systems</a:t>
            </a:r>
          </a:p>
        </p:txBody>
      </p:sp>
      <p:sp>
        <p:nvSpPr>
          <p:cNvPr id="545" name="For most systems, it is relatively easy to define physical time bounds that are respected most of the ti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1200"/>
              </a:spcBef>
              <a:defRPr sz="3320"/>
            </a:pPr>
            <a:r>
              <a:t>For most systems, it is relatively easy to define physical time bounds that are respected </a:t>
            </a:r>
            <a:r>
              <a:rPr u="sng"/>
              <a:t>most of the time</a:t>
            </a:r>
            <a:r>
              <a:t> </a:t>
            </a:r>
          </a:p>
          <a:p>
            <a:pPr marL="368934" indent="-368934" defTabSz="484886">
              <a:spcBef>
                <a:spcPts val="1200"/>
              </a:spcBef>
              <a:defRPr sz="3320"/>
            </a:pPr>
            <a:r>
              <a:t>There are periods, however, where time bounds do not hold</a:t>
            </a:r>
          </a:p>
          <a:p>
            <a:pPr lvl="1" marL="737869" indent="-368934" defTabSz="484886">
              <a:spcBef>
                <a:spcPts val="1200"/>
              </a:spcBef>
              <a:defRPr sz="2822"/>
            </a:pPr>
            <a:r>
              <a:t>Could be network is congested/overloaded</a:t>
            </a:r>
          </a:p>
          <a:p>
            <a:pPr lvl="1" marL="737869" indent="-368934" defTabSz="484886">
              <a:spcBef>
                <a:spcPts val="1200"/>
              </a:spcBef>
              <a:defRPr sz="2822"/>
            </a:pPr>
            <a:r>
              <a:t>Could be that a processes memory usage is thrashed temporarily</a:t>
            </a:r>
          </a:p>
          <a:p>
            <a:pPr lvl="1" marL="737869" indent="-368934" defTabSz="484886">
              <a:spcBef>
                <a:spcPts val="1200"/>
              </a:spcBef>
              <a:defRPr sz="2822"/>
            </a:pPr>
            <a:r>
              <a:t>Messages could get lost messing up delay bounds</a:t>
            </a:r>
          </a:p>
          <a:p>
            <a:pPr marL="368934" indent="-368934" defTabSz="484886">
              <a:spcBef>
                <a:spcPts val="1200"/>
              </a:spcBef>
              <a:defRPr sz="3320"/>
            </a:pPr>
            <a:r>
              <a:t>Practical systems are thus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partially synchronous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lvl="1" marL="737869" indent="-368934" defTabSz="484886">
              <a:spcBef>
                <a:spcPts val="1200"/>
              </a:spcBef>
              <a:defRPr sz="2822"/>
            </a:pPr>
            <a:r>
              <a:t>We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 </a:t>
            </a:r>
            <a:r>
              <a:t>assume that the timing assumptions only hold eventually, without stating when exactly </a:t>
            </a:r>
          </a:p>
          <a:p>
            <a:pPr lvl="1" marL="737869" indent="-368934" defTabSz="484886">
              <a:spcBef>
                <a:spcPts val="1200"/>
              </a:spcBef>
              <a:defRPr sz="2822"/>
            </a:pPr>
            <a:r>
              <a:t>There is a time after which these assumptions hold forever, but this time is not known </a:t>
            </a:r>
          </a:p>
        </p:txBody>
      </p:sp>
      <p:sp>
        <p:nvSpPr>
          <p:cNvPr id="5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45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artially synchronous systems cont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partially synchronous systems cont.</a:t>
            </a:r>
          </a:p>
        </p:txBody>
      </p:sp>
      <p:sp>
        <p:nvSpPr>
          <p:cNvPr id="549" name="In practice, does NOT mea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1300"/>
              </a:spcBef>
              <a:defRPr sz="3720"/>
            </a:pPr>
            <a:r>
              <a:t>In practice, does NOT mean: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There is a time after which the system is synchronous forever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The system starts in an asynchronous state and later become synchronous</a:t>
            </a:r>
          </a:p>
          <a:p>
            <a:pPr marL="413384" indent="-413384" defTabSz="543305">
              <a:spcBef>
                <a:spcPts val="1300"/>
              </a:spcBef>
              <a:defRPr sz="3720"/>
            </a:pPr>
            <a:r>
              <a:t>Simply means that system may not always be synchronous, and there is no bound on the period during which it is asynchronous </a:t>
            </a:r>
          </a:p>
          <a:p>
            <a:pPr marL="413384" indent="-413384" defTabSz="543305">
              <a:spcBef>
                <a:spcPts val="1300"/>
              </a:spcBef>
              <a:defRPr sz="3720"/>
            </a:pPr>
            <a:r>
              <a:t>We DO expect that there ARE periods of synchrony though and they are long enough to actually do something</a:t>
            </a:r>
          </a:p>
        </p:txBody>
      </p:sp>
      <p:sp>
        <p:nvSpPr>
          <p:cNvPr id="5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49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abstracting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abstracting time</a:t>
            </a:r>
          </a:p>
        </p:txBody>
      </p:sp>
      <p:sp>
        <p:nvSpPr>
          <p:cNvPr id="553" name="Our abstractions so far have assumed asynchronous syst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abstractions so far have assumed asynchronous systems</a:t>
            </a:r>
          </a:p>
          <a:p>
            <a:pPr/>
            <a:r>
              <a:t>How to add timing assumptions to make synchronous or partially synchronous system?</a:t>
            </a:r>
          </a:p>
          <a:p>
            <a:pPr lvl="1"/>
            <a:r>
              <a:t>Could extend/augment the process and link abstractions with timing guarantees/assumptions</a:t>
            </a:r>
          </a:p>
          <a:p>
            <a:pPr lvl="1"/>
            <a:r>
              <a:t>Use failure detector abstraction</a:t>
            </a:r>
          </a:p>
        </p:txBody>
      </p:sp>
      <p:sp>
        <p:nvSpPr>
          <p:cNvPr id="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53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failure det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failure detectors</a:t>
            </a:r>
          </a:p>
        </p:txBody>
      </p:sp>
      <p:sp>
        <p:nvSpPr>
          <p:cNvPr id="557" name="Provides information about which processes have crashed and which are correc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4" indent="-360044" defTabSz="473201">
              <a:spcBef>
                <a:spcPts val="1200"/>
              </a:spcBef>
              <a:defRPr sz="3240"/>
            </a:pPr>
            <a:r>
              <a:t>Provides information about which processes have crashed and which are correct </a:t>
            </a:r>
          </a:p>
          <a:p>
            <a:pPr lvl="1" marL="720090" indent="-360045" defTabSz="473201">
              <a:spcBef>
                <a:spcPts val="1200"/>
              </a:spcBef>
              <a:defRPr sz="2754"/>
            </a:pPr>
            <a:r>
              <a:t>not necessarily always accurate</a:t>
            </a:r>
          </a:p>
          <a:p>
            <a:pPr marL="360044" indent="-360044" defTabSz="473201">
              <a:spcBef>
                <a:spcPts val="1200"/>
              </a:spcBef>
              <a:defRPr sz="3240"/>
            </a:pPr>
            <a:r>
              <a:t>We’ll consider failure detectors that encapsulate the timing assumptions of</a:t>
            </a:r>
          </a:p>
          <a:p>
            <a:pPr lvl="1" marL="720090" indent="-360045" defTabSz="473201">
              <a:spcBef>
                <a:spcPts val="1200"/>
              </a:spcBef>
              <a:defRPr sz="2754"/>
            </a:pPr>
            <a:r>
              <a:t>synchronous systems</a:t>
            </a:r>
          </a:p>
          <a:p>
            <a:pPr lvl="2" marL="1080135" indent="-360045" defTabSz="473201">
              <a:spcBef>
                <a:spcPts val="1200"/>
              </a:spcBef>
              <a:defRPr sz="2430"/>
            </a:pPr>
            <a:r>
              <a:t>more accurate</a:t>
            </a:r>
          </a:p>
          <a:p>
            <a:pPr lvl="1" marL="720090" indent="-360045" defTabSz="473201">
              <a:spcBef>
                <a:spcPts val="1200"/>
              </a:spcBef>
              <a:defRPr sz="2754"/>
            </a:pPr>
            <a:r>
              <a:t>partially synchronous systems</a:t>
            </a:r>
          </a:p>
          <a:p>
            <a:pPr lvl="2" marL="1080135" indent="-360045" defTabSz="473201">
              <a:spcBef>
                <a:spcPts val="1200"/>
              </a:spcBef>
              <a:defRPr sz="2430"/>
            </a:pPr>
            <a:r>
              <a:t>less accurate</a:t>
            </a:r>
          </a:p>
          <a:p>
            <a:pPr marL="360044" indent="-360044" defTabSz="473201">
              <a:spcBef>
                <a:spcPts val="1200"/>
              </a:spcBef>
              <a:defRPr sz="3240"/>
            </a:pPr>
            <a:r>
              <a:t>Do not need explicit reference to physical time</a:t>
            </a:r>
          </a:p>
          <a:p>
            <a:pPr marL="360044" indent="-360044" defTabSz="473201">
              <a:spcBef>
                <a:spcPts val="1200"/>
              </a:spcBef>
              <a:defRPr sz="3240"/>
            </a:pPr>
            <a:r>
              <a:t>Timing assumptions ONLY used for failure detection</a:t>
            </a:r>
          </a:p>
        </p:txBody>
      </p:sp>
      <p:sp>
        <p:nvSpPr>
          <p:cNvPr id="5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57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ome iss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some issues</a:t>
            </a:r>
          </a:p>
        </p:txBody>
      </p:sp>
      <p:sp>
        <p:nvSpPr>
          <p:cNvPr id="561" name="For crash-stop faults, failure detectors work we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39" indent="-408939" defTabSz="537463">
              <a:spcBef>
                <a:spcPts val="1300"/>
              </a:spcBef>
              <a:defRPr sz="3680"/>
            </a:pPr>
            <a:r>
              <a:t>For crash-stop faults, failure detectors work well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But for Byzantine processes, not so easy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Malicious users can make a faulty process look not faulty until just the right moment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Thus, difficult to detect faulty processes in practice in this model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We will not consider a failure detector for Byzantine processes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We will look at leader election for Byzantine processes</a:t>
            </a:r>
          </a:p>
        </p:txBody>
      </p:sp>
      <p:sp>
        <p:nvSpPr>
          <p:cNvPr id="5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61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erfect failure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perfect failure detector</a:t>
            </a:r>
          </a:p>
        </p:txBody>
      </p:sp>
      <p:sp>
        <p:nvSpPr>
          <p:cNvPr id="565" name="Denoted by Ρ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4" indent="-422274" defTabSz="554990">
              <a:spcBef>
                <a:spcPts val="1400"/>
              </a:spcBef>
              <a:defRPr sz="3800"/>
            </a:pPr>
            <a:r>
              <a:t>Denoted by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</a:p>
          <a:p>
            <a:pPr marL="422274" indent="-422274" defTabSz="554990">
              <a:spcBef>
                <a:spcPts val="1400"/>
              </a:spcBef>
              <a:defRPr sz="3800"/>
            </a:pPr>
            <a:r>
              <a:t>In synchronous systems, under the crash-stop process abstraction: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can detect crashes using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timeouts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after sending a message, a reply is guaranteed to arrive within a time period equal to </a:t>
            </a:r>
          </a:p>
          <a:p>
            <a:pPr lvl="2" marL="1266825" indent="-422275" defTabSz="554990">
              <a:spcBef>
                <a:spcPts val="1400"/>
              </a:spcBef>
              <a:defRPr sz="2850"/>
            </a:pPr>
            <a:r>
              <a:t>worst-case processing delay + 2 times worst-case message transmission delay (ignoring the clock drifts) </a:t>
            </a:r>
          </a:p>
          <a:p>
            <a:pPr marL="422274" indent="-422274" defTabSz="554990">
              <a:spcBef>
                <a:spcPts val="1400"/>
              </a:spcBef>
              <a:defRPr sz="3800"/>
            </a:pPr>
            <a:r>
              <a:t>After sending message, if no reply in that time, assume the process has crashed</a:t>
            </a:r>
          </a:p>
        </p:txBody>
      </p:sp>
      <p:sp>
        <p:nvSpPr>
          <p:cNvPr id="5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6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xec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execution</a:t>
            </a:r>
          </a:p>
        </p:txBody>
      </p:sp>
      <p:sp>
        <p:nvSpPr>
          <p:cNvPr id="220" name="The execution of a distributed algorithm is represented by a sequence of steps executed by the process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execution of a distributed algorithm is represented by a sequence of steps executed by the processes </a:t>
            </a:r>
          </a:p>
          <a:p>
            <a:pPr/>
            <a:r>
              <a:t>We speak of:</a:t>
            </a:r>
          </a:p>
          <a:p>
            <a:pPr lvl="1"/>
            <a:r>
              <a:t>partial executions </a:t>
            </a:r>
          </a:p>
          <a:p>
            <a:pPr lvl="2"/>
            <a:r>
              <a:t>finite number of steps</a:t>
            </a:r>
          </a:p>
          <a:p>
            <a:pPr lvl="1"/>
            <a:r>
              <a:t>and infinite executions</a:t>
            </a:r>
          </a:p>
          <a:p>
            <a:pPr lvl="2"/>
            <a:r>
              <a:t>infinite number of steps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276387" y="92980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0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erfect failure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perfect failure detector</a:t>
            </a:r>
          </a:p>
        </p:txBody>
      </p:sp>
      <p:sp>
        <p:nvSpPr>
          <p:cNvPr id="569" name="Ρ outputs, at every process, the identities of the processes that it detects to have crash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4" indent="-431164" defTabSz="566674">
              <a:spcBef>
                <a:spcPts val="1400"/>
              </a:spcBef>
              <a:defRPr sz="388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t> outputs, at every process, the identities of the processes that it detects to have crashed </a:t>
            </a:r>
          </a:p>
          <a:p>
            <a:pPr lvl="1" marL="862330" indent="-431165" defTabSz="566674">
              <a:spcBef>
                <a:spcPts val="1400"/>
              </a:spcBef>
              <a:defRPr sz="3298"/>
            </a:pPr>
            <a:r>
              <a:t>we simply say that it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detects</a:t>
            </a:r>
            <a:r>
              <a:t> a process </a:t>
            </a:r>
          </a:p>
          <a:p>
            <a:pPr marL="431164" indent="-431164" defTabSz="566674">
              <a:spcBef>
                <a:spcPts val="1400"/>
              </a:spcBef>
              <a:defRPr sz="3880"/>
            </a:pPr>
            <a:r>
              <a:t>triggers an event ⟨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Crash</a:t>
            </a:r>
            <a:r>
              <a:t> |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⟩ </a:t>
            </a:r>
          </a:p>
          <a:p>
            <a:pPr marL="431164" indent="-431164" defTabSz="566674">
              <a:spcBef>
                <a:spcPts val="1400"/>
              </a:spcBef>
              <a:defRPr sz="3880"/>
            </a:pPr>
            <a:r>
              <a:t>Never changes its mind (detections are permanent)</a:t>
            </a:r>
          </a:p>
          <a:p>
            <a:pPr lvl="1" marL="862330" indent="-431165" defTabSz="566674">
              <a:spcBef>
                <a:spcPts val="1400"/>
              </a:spcBef>
              <a:defRPr sz="3298"/>
            </a:pPr>
            <a:r>
              <a:t>i.e., if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detects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, then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 remains detected by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forever</a:t>
            </a:r>
          </a:p>
          <a:p>
            <a:pPr marL="431164" indent="-431164" defTabSz="566674">
              <a:spcBef>
                <a:spcPts val="1400"/>
              </a:spcBef>
              <a:defRPr sz="3880"/>
            </a:pPr>
            <a:r>
              <a:t>Eventually detects all crashed processes and never detects a non-crashed process</a:t>
            </a:r>
          </a:p>
        </p:txBody>
      </p:sp>
      <p:sp>
        <p:nvSpPr>
          <p:cNvPr id="5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69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erfect failure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perfect failure detector</a:t>
            </a:r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4" name="30-Perfect Failure Detector Interface.png" descr="30-Perfect Failure Detector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115" y="2082800"/>
            <a:ext cx="12646570" cy="6048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erfect failure detector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perfect failure detector algorithm</a:t>
            </a:r>
          </a:p>
        </p:txBody>
      </p:sp>
      <p:sp>
        <p:nvSpPr>
          <p:cNvPr id="577" name="Assumes a synchronous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39" indent="-408939" defTabSz="537463">
              <a:spcBef>
                <a:spcPts val="1300"/>
              </a:spcBef>
              <a:defRPr sz="3680"/>
            </a:pPr>
            <a:r>
              <a:t>Assumes a synchronous system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The perfect communication links do not lose messages sent among correct processes 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The transmission period of every message is bounded by some known constant 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Exchanges heartbeat messages among all processes and uses a specific timeout mechanism initialized with a delay ∆ 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large enough so that all processes have time to respond to heartbeat message</a:t>
            </a:r>
          </a:p>
        </p:txBody>
      </p:sp>
      <p:sp>
        <p:nvSpPr>
          <p:cNvPr id="5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77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1" name="31-Perfect Failure Detector Algorithm.png" descr="31-Perfect Failure Detector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792" y="104976"/>
            <a:ext cx="11578216" cy="9364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leader 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leader election</a:t>
            </a:r>
          </a:p>
        </p:txBody>
      </p:sp>
      <p:sp>
        <p:nvSpPr>
          <p:cNvPr id="586" name="Maybe we don’t need to detect which processes have crash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1300"/>
              </a:spcBef>
              <a:defRPr sz="3559"/>
            </a:pPr>
            <a:r>
              <a:t>Maybe we don’t need to detect which processes have crashed</a:t>
            </a:r>
          </a:p>
          <a:p>
            <a:pPr marL="395604" indent="-395604" defTabSz="519937">
              <a:spcBef>
                <a:spcPts val="1300"/>
              </a:spcBef>
              <a:defRPr sz="3559"/>
            </a:pPr>
            <a:r>
              <a:t>Rather, we want to identify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one</a:t>
            </a:r>
            <a:r>
              <a:t> process that has NOT crashed</a:t>
            </a:r>
          </a:p>
          <a:p>
            <a:pPr marL="395604" indent="-395604" defTabSz="519937">
              <a:spcBef>
                <a:spcPts val="1300"/>
              </a:spcBef>
              <a:defRPr sz="3559"/>
            </a:pPr>
            <a:r>
              <a:t>This process can act as a leader in some algorithms</a:t>
            </a:r>
          </a:p>
          <a:p>
            <a:pPr lvl="1" marL="791209" indent="-395604" defTabSz="519937">
              <a:spcBef>
                <a:spcPts val="1300"/>
              </a:spcBef>
              <a:defRPr sz="3026"/>
            </a:pPr>
            <a:r>
              <a:t>We say the leader is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trusted</a:t>
            </a:r>
            <a:r>
              <a:t> by the other processes</a:t>
            </a:r>
          </a:p>
          <a:p>
            <a:pPr marL="395604" indent="-395604" defTabSz="519937">
              <a:spcBef>
                <a:spcPts val="1300"/>
              </a:spcBef>
              <a:defRPr sz="3559"/>
            </a:pPr>
            <a:r>
              <a:t>Can easily build one using a perfect failure detector</a:t>
            </a:r>
          </a:p>
          <a:p>
            <a:pPr marL="395604" indent="-395604" defTabSz="519937">
              <a:spcBef>
                <a:spcPts val="1300"/>
              </a:spcBef>
              <a:defRPr sz="3559"/>
            </a:pPr>
            <a:r>
              <a:t>only for crash-stop process abstractions</a:t>
            </a:r>
          </a:p>
          <a:p>
            <a:pPr lvl="1" marL="791209" indent="-395604" defTabSz="519937">
              <a:spcBef>
                <a:spcPts val="1300"/>
              </a:spcBef>
              <a:defRPr sz="3026"/>
            </a:pPr>
            <a:r>
              <a:t>cannot be formulated for crash-recovery and arbitrary-fault process abstractions </a:t>
            </a:r>
          </a:p>
        </p:txBody>
      </p:sp>
      <p:sp>
        <p:nvSpPr>
          <p:cNvPr id="5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86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leader 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leader election</a:t>
            </a:r>
          </a:p>
        </p:txBody>
      </p:sp>
      <p:sp>
        <p:nvSpPr>
          <p:cNvPr id="590" name="Chooses one process to be selected as a unique representative of the group of processes in the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1200"/>
              </a:spcBef>
              <a:defRPr sz="3359"/>
            </a:pPr>
            <a:r>
              <a:t>Chooses one process to be selected as a unique representative of the group of processes in the system </a:t>
            </a:r>
          </a:p>
          <a:p>
            <a:pPr marL="373379" indent="-373379" defTabSz="490727">
              <a:spcBef>
                <a:spcPts val="1200"/>
              </a:spcBef>
              <a:defRPr sz="3359"/>
            </a:pPr>
            <a:r>
              <a:t>If current leader crashes, a new one should be selected</a:t>
            </a:r>
          </a:p>
          <a:p>
            <a:pPr marL="373379" indent="-373379" defTabSz="490727">
              <a:spcBef>
                <a:spcPts val="1200"/>
              </a:spcBef>
              <a:defRPr sz="3359"/>
            </a:pPr>
            <a:r>
              <a:t>Particularly useful in a primary-backup replication scheme 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a set of replica processes coordinate their activities to provide the illusion of a unique highly available service that tolerates faults of some processes 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one replica chosen as leader, sometimes called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primary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primary treats requests submitted by clients on behalf of all replicas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before returning reply to client, update the other replicas called backups</a:t>
            </a:r>
          </a:p>
        </p:txBody>
      </p:sp>
      <p:sp>
        <p:nvSpPr>
          <p:cNvPr id="5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90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eader 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leader election</a:t>
            </a:r>
          </a:p>
        </p:txBody>
      </p:sp>
      <p:sp>
        <p:nvSpPr>
          <p:cNvPr id="5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5" name="32-Leader Election Interface.png" descr="32-Leader Election Interfa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198" y="2101850"/>
            <a:ext cx="12752404" cy="6130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Leader election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Leader election algorithm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1" name="33-Leader Election Algorithm.png" descr="33-Leader Election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052" y="1651000"/>
            <a:ext cx="12354696" cy="6973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eventually perfect failure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eventually perfect failure detector</a:t>
            </a:r>
          </a:p>
        </p:txBody>
      </p:sp>
      <p:sp>
        <p:nvSpPr>
          <p:cNvPr id="606" name="Denoted 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1400"/>
              </a:spcBef>
              <a:defRPr sz="3839"/>
            </a:pPr>
            <a:r>
              <a:t>Denoted as </a:t>
            </a:r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⋄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</a:p>
          <a:p>
            <a:pPr marL="426719" indent="-426719" defTabSz="560831">
              <a:spcBef>
                <a:spcPts val="1400"/>
              </a:spcBef>
              <a:defRPr sz="3839"/>
            </a:pPr>
            <a:r>
              <a:t>For partially synchronous systems</a:t>
            </a:r>
          </a:p>
          <a:p>
            <a:pPr marL="426719" indent="-426719" defTabSz="560831">
              <a:spcBef>
                <a:spcPts val="1400"/>
              </a:spcBef>
              <a:defRPr sz="3839"/>
            </a:pPr>
            <a:r>
              <a:t>Detects crashes accurately after some a priori unknown point in time</a:t>
            </a:r>
          </a:p>
          <a:p>
            <a:pPr lvl="1" marL="853439" indent="-426719" defTabSz="560831">
              <a:spcBef>
                <a:spcPts val="1400"/>
              </a:spcBef>
              <a:defRPr sz="3264"/>
            </a:pPr>
            <a:r>
              <a:t>makes mistakes until that time</a:t>
            </a:r>
          </a:p>
          <a:p>
            <a:pPr marL="426719" indent="-426719" defTabSz="560831">
              <a:spcBef>
                <a:spcPts val="1400"/>
              </a:spcBef>
              <a:defRPr sz="3839"/>
            </a:pPr>
            <a:r>
              <a:t>There are periods where the asynchrony of the underlying system prevents failure detection to be accurate and leads to false suspicions </a:t>
            </a:r>
          </a:p>
          <a:p>
            <a:pPr marL="426719" indent="-426719" defTabSz="560831">
              <a:spcBef>
                <a:spcPts val="1400"/>
              </a:spcBef>
              <a:defRPr sz="3839"/>
            </a:pPr>
            <a:r>
              <a:t>We say a process is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suspected</a:t>
            </a:r>
            <a:r>
              <a:t> rather than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detected</a:t>
            </a:r>
          </a:p>
        </p:txBody>
      </p:sp>
      <p:sp>
        <p:nvSpPr>
          <p:cNvPr id="6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Eventually perfect failure det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Eventually perfect failure detector</a:t>
            </a:r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1" name="34-Eventually Perfect Failure Detector Interface.png" descr="34-Eventually Perfect Failure Detector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857" y="1888861"/>
            <a:ext cx="12513086" cy="6850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